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1" r:id="rId4"/>
    <p:sldMasterId id="2147483684" r:id="rId5"/>
  </p:sldMasterIdLst>
  <p:notesMasterIdLst>
    <p:notesMasterId r:id="rId70"/>
  </p:notesMasterIdLst>
  <p:sldIdLst>
    <p:sldId id="264" r:id="rId6"/>
    <p:sldId id="256" r:id="rId7"/>
    <p:sldId id="258" r:id="rId8"/>
    <p:sldId id="259" r:id="rId9"/>
    <p:sldId id="260" r:id="rId10"/>
    <p:sldId id="261" r:id="rId11"/>
    <p:sldId id="268" r:id="rId12"/>
    <p:sldId id="375" r:id="rId13"/>
    <p:sldId id="274" r:id="rId14"/>
    <p:sldId id="374" r:id="rId15"/>
    <p:sldId id="313" r:id="rId16"/>
    <p:sldId id="327" r:id="rId17"/>
    <p:sldId id="326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25" r:id="rId37"/>
    <p:sldId id="347" r:id="rId38"/>
    <p:sldId id="348" r:id="rId39"/>
    <p:sldId id="349" r:id="rId40"/>
    <p:sldId id="350" r:id="rId41"/>
    <p:sldId id="351" r:id="rId42"/>
    <p:sldId id="352" r:id="rId43"/>
    <p:sldId id="353" r:id="rId44"/>
    <p:sldId id="354" r:id="rId45"/>
    <p:sldId id="355" r:id="rId46"/>
    <p:sldId id="356" r:id="rId47"/>
    <p:sldId id="357" r:id="rId48"/>
    <p:sldId id="358" r:id="rId49"/>
    <p:sldId id="359" r:id="rId50"/>
    <p:sldId id="360" r:id="rId51"/>
    <p:sldId id="361" r:id="rId52"/>
    <p:sldId id="362" r:id="rId53"/>
    <p:sldId id="376" r:id="rId54"/>
    <p:sldId id="315" r:id="rId55"/>
    <p:sldId id="364" r:id="rId56"/>
    <p:sldId id="363" r:id="rId57"/>
    <p:sldId id="365" r:id="rId58"/>
    <p:sldId id="318" r:id="rId59"/>
    <p:sldId id="366" r:id="rId60"/>
    <p:sldId id="320" r:id="rId61"/>
    <p:sldId id="321" r:id="rId62"/>
    <p:sldId id="367" r:id="rId63"/>
    <p:sldId id="368" r:id="rId64"/>
    <p:sldId id="369" r:id="rId65"/>
    <p:sldId id="370" r:id="rId66"/>
    <p:sldId id="371" r:id="rId67"/>
    <p:sldId id="372" r:id="rId68"/>
    <p:sldId id="314" r:id="rId69"/>
  </p:sldIdLst>
  <p:sldSz cx="9144000" cy="5143500" type="screen16x9"/>
  <p:notesSz cx="6858000" cy="1238250"/>
  <p:embeddedFontLs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Roboto" panose="02000000000000000000" pitchFamily="2" charset="0"/>
      <p:regular r:id="rId75"/>
      <p:bold r:id="rId76"/>
      <p:italic r:id="rId77"/>
      <p:boldItalic r:id="rId78"/>
    </p:embeddedFont>
    <p:embeddedFont>
      <p:font typeface="Roboto Black" panose="02000000000000000000" pitchFamily="2" charset="0"/>
      <p:bold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89CA"/>
    <a:srgbClr val="000000"/>
    <a:srgbClr val="0402EE"/>
    <a:srgbClr val="FFFDEA"/>
    <a:srgbClr val="F4807F"/>
    <a:srgbClr val="F0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A51E81-2605-4067-8BB5-66A4EE132035}">
  <a:tblStyle styleId="{C7A51E81-2605-4067-8BB5-66A4EE13203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12"/>
    <p:restoredTop sz="90461"/>
  </p:normalViewPr>
  <p:slideViewPr>
    <p:cSldViewPr snapToGrid="0">
      <p:cViewPr varScale="1">
        <p:scale>
          <a:sx n="100" d="100"/>
          <a:sy n="100" d="100"/>
        </p:scale>
        <p:origin x="188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tableStyles" Target="tableStyle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font" Target="fonts/font7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6.fntdata"/><Relationship Id="rId7" Type="http://schemas.openxmlformats.org/officeDocument/2006/relationships/slide" Target="slides/slide2.xml"/><Relationship Id="rId71" Type="http://schemas.openxmlformats.org/officeDocument/2006/relationships/font" Target="fonts/font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399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433c02cba0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433c02cba0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Mention table filters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If there is no search on Compare studies page, tell them that you can Ctrl + F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On locus explanation, make very clear where links come from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Trait search, search by full name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-  At end: Show them how to find the docs.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3470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433ef903e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433ef903e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/>
              <a:t>Make </a:t>
            </a:r>
            <a:r>
              <a:rPr lang="en-GB" dirty="0"/>
              <a:t>it clear that anything with a none-zero score is “significant”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r>
              <a:rPr lang="en-GB" dirty="0"/>
              <a:t>Colocalisation will be added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Currently all functional data is used to calculate aggregated scores, we want to get to a place where you can set up a configuration which allows functional datasets specific to your therapeutic area of interest to be calculated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085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43c0a9fd6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43c0a9fd6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515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43c0a9fd6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43c0a9fd6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149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43c0a9fd6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43c0a9fd6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976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43c0a9fd6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43c0a9fd6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We are actually selecting a study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Sorted by sample size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6742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43c0a9fd6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43c0a9fd6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We are actually selecting a study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Sorted by sample size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75383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43c0a9fd6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43c0a9fd6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556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43c0a9fd6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43c0a9fd6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227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43c0a9fd6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43c0a9fd6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LD set size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Credible set size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Top ranked genes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2784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33c02cba0_1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33c02cba0_1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These are the points we will cover today. I’ll give you a bit of background about Open Targets as a consortium,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then move to OT genetics, talk about the data that feeds into it, its functionality and features it offers, the workflow,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 will show you a demo which will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will be moving around the room to answer questions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Dan and Ellen will go through the answers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/>
              <a:t>By the end of the session we hope that you’ll be able to navigate through the portal and answer your biological questions. </a:t>
            </a:r>
            <a:r>
              <a:rPr lang="en-GB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 explore your phenotypes of interest and biological questions 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516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3c0a9fd6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43c0a9fd6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976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43c0a9fd6b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43c0a9fd6b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8794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43c0a9fd6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43c0a9fd6b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591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43c0a9fd6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43c0a9fd6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795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43c0a9fd6b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43c0a9fd6b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8062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43c0a9fd6b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43c0a9fd6b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2784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43c0a9fd6b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43c0a9fd6b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0376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43c80408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43c80408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67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43c80408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43c804088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2085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43c0a9fd6b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43c0a9fd6b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405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33c02cba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33c02cba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Drug development is a lengthy, complex, and costly process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lang="en-GB" sz="1100" b="0" i="0" u="none" strike="noStrike" cap="none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Druf</a:t>
            </a:r>
            <a:r>
              <a:rPr lang="en-GB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development is a long and expensive process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sz="1100" b="0" i="0" u="none" strike="noStrike" cap="none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b="0" i="0" u="none" strike="noStrike" cap="none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It can take 10 to 15 years to make a drug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sz="1100" b="0" i="0" u="none" strike="noStrike" cap="none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b="0" i="0" u="none" strike="noStrike" cap="none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Failure at later stages because of lack of efficacy so no therapeutic benefit for the patient.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b="0" i="0" u="none" strike="noStrike" cap="none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So how we can pick better targets?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sz="1100" b="0" i="0" u="none" strike="noStrike" cap="none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indent="0">
              <a:buNone/>
              <a:defRPr/>
            </a:pPr>
            <a:r>
              <a:rPr lang="en-US"/>
              <a:t>A study conducted by GSK showed that genetically supported drug targets are more likely to succeed.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/>
              <a:t>How can we choose better targets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86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43c0a9fd6b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43c0a9fd6b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1504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43c0a9fd6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43c0a9fd6b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1061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43c0a9fd6b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43c0a9fd6b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3191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43c0a9fd6b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43c0a9fd6b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717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43c0a9fd6b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43c0a9fd6b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7044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43c0a9fd6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43c0a9fd6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Difficult to distinguish LD from fine-mapping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06607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43c0a9fd6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43c0a9fd6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9781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43c0a9fd6b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43c0a9fd6b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5717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43c0a9fd6b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43c0a9fd6b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2496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43c0a9fd6b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43c0a9fd6b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71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33c02cba0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33c02cba0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Bringing the expertise from basic science and drug discovery together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07076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43c0a9fd6b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43c0a9fd6b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4875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43c0a9fd6b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43c0a9fd6b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3427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43c0a9fd6b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43c0a9fd6b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8419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43c0a9fd6b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43c0a9fd6b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5018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43c0a9fd6b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43c0a9fd6b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6725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43c0a9fd6b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43c0a9fd6b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Remake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16027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43c0a9fd6b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43c0a9fd6b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113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43c0a9fd6b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43c0a9fd6b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1553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433c02cba0_1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433c02cba0_1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Add URL to PDF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5070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43b05188af_7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5" name="Google Shape;755;g43b05188af_7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0897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33c02cba0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33c02cba0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Pink color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73060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43b05188af_7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5" name="Google Shape;755;g43b05188af_7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78648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43b05188af_7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2" name="Google Shape;762;g43b05188af_7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33081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3b05188af_7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8" name="Google Shape;768;g43b05188af_7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98828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43a1f647b9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4" name="Google Shape;774;g43a1f647b9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99062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43a1f647b9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0" name="Google Shape;780;g43a1f647b9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22590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43b05188af_7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6" name="Google Shape;786;g43b05188af_7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53530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43b05188af_7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6" name="Google Shape;786;g43b05188af_7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50902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43b05188af_7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6" name="Google Shape;786;g43b05188af_7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66590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43b05188af_7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6" name="Google Shape;786;g43b05188af_7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09128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43b05188af_7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6" name="Google Shape;786;g43b05188af_7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994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433c02cba0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433c02cba0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7994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43b05188af_7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6" name="Google Shape;786;g43b05188af_7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9160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43b05188af_7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6" name="Google Shape;786;g43b05188af_7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kern="1200" cap="none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Statins inhibit hydroxy-3-methylglutaryl coenzyme A reductase (the protein product of </a:t>
            </a:r>
            <a:r>
              <a:rPr lang="en-US" sz="1100" b="0" i="1" u="none" strike="noStrike" kern="1200" cap="none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HMGCR</a:t>
            </a:r>
            <a:r>
              <a:rPr lang="en-US" sz="1100" b="0" i="0" u="none" strike="noStrike" kern="1200" cap="none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) and thereby reduce LDL-C and TC levels.</a:t>
            </a:r>
            <a:endParaRPr lang="en-US"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5863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433c02cba0_1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433c02cba0_1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535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33c02cba0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33c02cba0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Two types of data feed into the platform : human genetics and functional genomics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100" b="0" i="0" u="none" strike="noStrike" kern="1200" cap="none" dirty="0">
              <a:solidFill>
                <a:schemeClr val="tx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602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33c02cba0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33c02cba0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 used 1000 genomes for LD expansion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UK10K for fine-mapping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7793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433c02cba0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433c02cba0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GB"/>
              <a:t>Visualization focused on a region </a:t>
            </a:r>
            <a:endParaRPr lang="en-US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 lang="en-US" sz="1200">
              <a:latin typeface="Calibri"/>
              <a:ea typeface="Calibri"/>
              <a:cs typeface="Calibri"/>
            </a:endParaRPr>
          </a:p>
          <a:p>
            <a:pPr marL="0" indent="0">
              <a:buSzPts val="1200"/>
              <a:buNone/>
            </a:pPr>
            <a:endParaRPr lang="en-GB" sz="1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Portal user entry points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So when you come to the site, there is a search box, you could search for a gene, trait/diseases, and variants. I’m just </a:t>
            </a:r>
            <a:r>
              <a:rPr lang="en-GB" sz="1200" err="1">
                <a:latin typeface="Calibri"/>
                <a:ea typeface="Calibri"/>
                <a:cs typeface="Calibri"/>
                <a:sym typeface="Calibri"/>
              </a:rPr>
              <a:t>gonna</a:t>
            </a:r>
            <a:r>
              <a:rPr lang="en-GB" sz="1200">
                <a:latin typeface="Calibri"/>
                <a:ea typeface="Calibri"/>
                <a:cs typeface="Calibri"/>
                <a:sym typeface="Calibri"/>
              </a:rPr>
              <a:t> pick an example gene which is CDK6. What’s come up is a quite complicated diagram which we’d like to simplify in the future.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900">
                <a:latin typeface="Calibri"/>
                <a:ea typeface="Calibri"/>
                <a:cs typeface="Calibri"/>
                <a:sym typeface="Calibri"/>
              </a:rPr>
              <a:t>working with Neale et al.’s UK Biobank summary statistics (2419 traits)</a:t>
            </a: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marL="457067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en-GB" sz="900">
                <a:latin typeface="Calibri"/>
                <a:ea typeface="Calibri"/>
                <a:cs typeface="Calibri"/>
                <a:sym typeface="Calibri"/>
              </a:rPr>
              <a:t>. Initially, the portal will provide a visualisation that integrates the association between disease and genetic variation, from GWAS data, with variant-to-gene assignments, through the aggregation of cis-regulatory functional data (e.g. </a:t>
            </a:r>
            <a:r>
              <a:rPr lang="en-GB" sz="900" err="1">
                <a:latin typeface="Calibri"/>
                <a:ea typeface="Calibri"/>
                <a:cs typeface="Calibri"/>
                <a:sym typeface="Calibri"/>
              </a:rPr>
              <a:t>eQTLs</a:t>
            </a:r>
            <a:r>
              <a:rPr lang="en-GB" sz="900">
                <a:latin typeface="Calibri"/>
                <a:ea typeface="Calibri"/>
                <a:cs typeface="Calibri"/>
                <a:sym typeface="Calibri"/>
              </a:rPr>
              <a:t>, promoter-capture </a:t>
            </a:r>
            <a:r>
              <a:rPr lang="en-GB" sz="900" err="1">
                <a:latin typeface="Calibri"/>
                <a:ea typeface="Calibri"/>
                <a:cs typeface="Calibri"/>
                <a:sym typeface="Calibri"/>
              </a:rPr>
              <a:t>HiC</a:t>
            </a:r>
            <a:r>
              <a:rPr lang="en-GB" sz="900">
                <a:latin typeface="Calibri"/>
                <a:ea typeface="Calibri"/>
                <a:cs typeface="Calibri"/>
                <a:sym typeface="Calibri"/>
              </a:rPr>
              <a:t>, Fantom5). Where full summary statistics are available from the GWAS </a:t>
            </a:r>
            <a:r>
              <a:rPr lang="en-GB" sz="900" err="1">
                <a:latin typeface="Calibri"/>
                <a:ea typeface="Calibri"/>
                <a:cs typeface="Calibri"/>
                <a:sym typeface="Calibri"/>
              </a:rPr>
              <a:t>Catalog</a:t>
            </a:r>
            <a:r>
              <a:rPr lang="en-GB" sz="900">
                <a:latin typeface="Calibri"/>
                <a:ea typeface="Calibri"/>
                <a:cs typeface="Calibri"/>
                <a:sym typeface="Calibri"/>
              </a:rPr>
              <a:t>, the variant-disease associations will be derived from genome-wide conditional analysis to identify independent loci, followed by fine mapping to identify the most likely causal variants at each locus.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704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rgbClr val="3489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9CA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3489CA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A5F5F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0826" y="4741966"/>
            <a:ext cx="1150801" cy="25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0826" y="4741966"/>
            <a:ext cx="1150801" cy="2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85E4D-2AC3-438C-8EA1-A2D5B46DF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C31242-ACC9-41DE-A33B-4D848DFEF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E388C-E782-4E82-83EA-84A9BCA49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3DEA-AA7C-442C-9437-D0D73D4D4968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A4434-032F-4B82-9070-DD234437A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B3B6D-A503-47E7-90FF-BD7D047F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7FA66-9827-46A3-A411-AB5C98AC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81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CFCB-9631-4670-B626-977986537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1A9BE-6C3C-44E8-92D0-2BF0E8EBB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BC1E3-462D-4FD9-B6A1-05A060976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3DEA-AA7C-442C-9437-D0D73D4D4968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B9868-BA05-43D4-B07D-450639CDB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F6BF3F-EF4B-487C-BACE-FBDBD527F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7FA66-9827-46A3-A411-AB5C98AC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57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45088-F843-4B4A-8D4C-B292756DE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D273E-8DEE-4F74-953E-1B00BC00D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193F0-E6A1-4C08-9099-DA01D67E9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3DEA-AA7C-442C-9437-D0D73D4D4968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1AD53-F056-4005-99A3-4CF384820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95BBC-7B3F-4175-962E-A0C1D3DD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7FA66-9827-46A3-A411-AB5C98AC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553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A1606-ADFF-41FF-9E4F-037A54E7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7C00A-B627-4A18-8F89-DB1283C328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177F9-D9CD-4342-8BE9-AE7C32281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190E02-38C0-48DA-828C-183F3279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3DEA-AA7C-442C-9437-D0D73D4D4968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946E3-6156-4ECD-A558-7C522652C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80647C-CA2B-4BB4-BAE0-DE1521C00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7FA66-9827-46A3-A411-AB5C98AC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18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44487-7895-499C-882C-1CFDE1D10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7E0E2-95D3-4F78-B6E7-2AB346CB8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26D0E7-B38A-4CE8-9DFA-82017A5AC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7F99E1-D0D6-4AD6-859E-C9096756C4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FEA6CF-9F4D-4900-A709-2AA33774AC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8E574C-CA59-479A-A9BD-7F82A0B0B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3DEA-AA7C-442C-9437-D0D73D4D4968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C96A01-ED33-4BB7-B5E2-35534974D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113185-73D3-46AB-A9E2-5ADA3128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7FA66-9827-46A3-A411-AB5C98AC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972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BB10-E638-43E3-9A74-96DBBCE04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A04F2-3A8E-43B7-A698-D951F66EF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3DEA-AA7C-442C-9437-D0D73D4D4968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B9E82-D7C3-46DF-9BDF-F9482DCE9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90D4B4-AC8B-4629-BBDF-F7352B5B9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7FA66-9827-46A3-A411-AB5C98AC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1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232820-21EF-4515-ACFB-90DE97B7B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3DEA-AA7C-442C-9437-D0D73D4D4968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50E518-749C-4F77-B342-D62AA3FB8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E4857-0A1B-46B9-B5BD-ABCF3E9B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7FA66-9827-46A3-A411-AB5C98AC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70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164BB-0334-4406-B8F6-BA08AE046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7AF51-28E5-4381-8837-A610922ED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D384A-E51A-4CE6-BD4E-647B7AF44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9CF53-0BAF-4340-BC34-7A6D56B27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3DEA-AA7C-442C-9437-D0D73D4D4968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F854B-D650-4A29-8900-523DA656A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67557D-AFFA-4455-B4F1-839428823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7FA66-9827-46A3-A411-AB5C98AC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05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E688F-7E1D-473D-BD5E-E78B33DD3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A2B8A3-C07D-4019-A8F0-E84CCC6AD9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9E8A8-7860-4C94-9888-31F70822D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5DE28-B68C-4F37-91D1-84B76E49D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3DEA-AA7C-442C-9437-D0D73D4D4968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18D4A-8850-4D69-A6D7-DDB5A8550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9BB39-479E-425E-9CAF-077A3B8C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7FA66-9827-46A3-A411-AB5C98AC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35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B2F1D-221E-40F2-885E-76D16B28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9B59C2-A6C3-44D2-92C4-1CACB1079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9EE64-AC3D-4578-8022-FED6CA492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3DEA-AA7C-442C-9437-D0D73D4D4968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51D5A-EFDB-4CC8-B756-AB78073AF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92D6E-747F-4624-953A-63862B180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7FA66-9827-46A3-A411-AB5C98AC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23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489CA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  <a:defRPr sz="5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  <a:defRPr sz="5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  <a:defRPr sz="5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  <a:defRPr sz="5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  <a:defRPr sz="5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  <a:defRPr sz="5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  <a:defRPr sz="5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  <a:defRPr sz="5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  <a:defRPr sz="5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0826" y="4741966"/>
            <a:ext cx="1150801" cy="2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182C03-C3B9-4F58-A3BA-BECD12C0A9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F470F3-F689-46B7-A0DD-5CF3021C7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B63E7-797C-4C54-B35A-BB3BD598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C3DEA-AA7C-442C-9437-D0D73D4D4968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584CC-3880-4AF4-8A61-62D20B679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BC007-5E36-4E10-830B-13C45CE8E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7FA66-9827-46A3-A411-AB5C98AC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11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9CA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3489CA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A5F5F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A5F5F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42" name="Google Shape;42;p7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0826" y="4741966"/>
            <a:ext cx="1150801" cy="2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rgbClr val="3489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489C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9CA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3489CA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pic>
        <p:nvPicPr>
          <p:cNvPr id="46" name="Google Shape;46;p8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0826" y="4741966"/>
            <a:ext cx="1150801" cy="2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9CA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3489CA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pic>
        <p:nvPicPr>
          <p:cNvPr id="49" name="Google Shape;49;p9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0826" y="4741966"/>
            <a:ext cx="1150801" cy="2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9CA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3489CA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A5F5F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53" name="Google Shape;53;p10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0826" y="4741966"/>
            <a:ext cx="1150801" cy="2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5A5F5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endParaRPr/>
          </a:p>
        </p:txBody>
      </p:sp>
      <p:pic>
        <p:nvPicPr>
          <p:cNvPr id="56" name="Google Shape;56;p11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0826" y="4741966"/>
            <a:ext cx="1150801" cy="2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003644" y="1053675"/>
            <a:ext cx="7136669" cy="106680"/>
            <a:chOff x="1346429" y="1011300"/>
            <a:chExt cx="6452100" cy="106680"/>
          </a:xfrm>
        </p:grpSpPr>
        <p:cxnSp>
          <p:nvCxnSpPr>
            <p:cNvPr id="10" name="Google Shape;10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rgbClr val="3489C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11;p2"/>
            <p:cNvCxnSpPr/>
            <p:nvPr/>
          </p:nvCxnSpPr>
          <p:spPr>
            <a:xfrm rot="10800000">
              <a:off x="1346429" y="111798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rgbClr val="3489C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003638" y="1391288"/>
            <a:ext cx="7136700" cy="16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9CA"/>
              </a:buClr>
              <a:buSzPts val="4800"/>
              <a:buFont typeface="Roboto Black"/>
              <a:buNone/>
              <a:defRPr sz="4800" b="0" i="0" u="none" strike="noStrike" cap="none">
                <a:solidFill>
                  <a:srgbClr val="3489CA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136725" y="3304012"/>
            <a:ext cx="48705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 rot="10800000" flipH="1">
            <a:off x="1003644" y="3983125"/>
            <a:ext cx="7136669" cy="106680"/>
            <a:chOff x="1346429" y="1011300"/>
            <a:chExt cx="6452100" cy="106680"/>
          </a:xfrm>
        </p:grpSpPr>
        <p:cxnSp>
          <p:nvCxnSpPr>
            <p:cNvPr id="15" name="Google Shape;15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rgbClr val="3489C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16;p2"/>
            <p:cNvCxnSpPr/>
            <p:nvPr/>
          </p:nvCxnSpPr>
          <p:spPr>
            <a:xfrm rot="10800000">
              <a:off x="1346429" y="111798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rgbClr val="3489C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88938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rgbClr val="3489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9CA"/>
              </a:buClr>
              <a:buSzPts val="13000"/>
              <a:buFont typeface="Roboto Black"/>
              <a:buNone/>
              <a:defRPr sz="13000" b="0" i="0" u="none" strike="noStrike" cap="none">
                <a:solidFill>
                  <a:srgbClr val="3489CA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A5F5F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37" name="Google Shape;37;p6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40826" y="4741966"/>
            <a:ext cx="1150801" cy="259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7379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9CA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3489CA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A5F5F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A5F5F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82" r:id="rId8"/>
    <p:sldLayoutId id="214748368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1F9E70-1BDC-4964-A652-0BB736C76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370CF-3D3F-4A53-BA8B-64C169246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78B0C-56FB-418D-B247-C330B3A549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C3DEA-AA7C-442C-9437-D0D73D4D4968}" type="datetimeFigureOut">
              <a:rPr lang="en-US" smtClean="0"/>
              <a:t>10/18/18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7615B-52C0-419D-8A40-2D2A58FA4D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51AF0-2325-48D1-8B40-C59CD0C8EC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7FA66-9827-46A3-A411-AB5C98ACD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57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jpe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70.png"/><Relationship Id="rId5" Type="http://schemas.openxmlformats.org/officeDocument/2006/relationships/image" Target="../media/image65.pn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6DC3AEB-A79C-4877-B1C5-6AF1DD52CFDA}"/>
              </a:ext>
            </a:extLst>
          </p:cNvPr>
          <p:cNvSpPr txBox="1">
            <a:spLocks/>
          </p:cNvSpPr>
          <p:nvPr/>
        </p:nvSpPr>
        <p:spPr>
          <a:xfrm>
            <a:off x="0" y="431333"/>
            <a:ext cx="9144000" cy="49907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buClrTx/>
              <a:defRPr/>
            </a:pPr>
            <a:r>
              <a:rPr lang="en-US" sz="3600" b="1">
                <a:solidFill>
                  <a:srgbClr val="00577D"/>
                </a:solidFill>
                <a:latin typeface="Calibri" panose="020F0502020204030204"/>
                <a:cs typeface="Arial" panose="020B0604020202020204" pitchFamily="34" charset="0"/>
              </a:rPr>
              <a:t> Financial Disclosure for: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948EA7-6C36-425A-97D4-4F2238262BF0}"/>
              </a:ext>
            </a:extLst>
          </p:cNvPr>
          <p:cNvSpPr/>
          <p:nvPr/>
        </p:nvSpPr>
        <p:spPr>
          <a:xfrm>
            <a:off x="891541" y="1371600"/>
            <a:ext cx="7393280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buClrTx/>
              <a:defRPr/>
            </a:pPr>
            <a:r>
              <a:rPr lang="en-US" sz="21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</a:p>
          <a:p>
            <a:pPr defTabSz="685800">
              <a:buClrTx/>
              <a:defRPr/>
            </a:pPr>
            <a:endParaRPr lang="en-US" sz="1350" b="1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>
              <a:buClrTx/>
              <a:defRPr/>
            </a:pPr>
            <a:endParaRPr lang="en-US" sz="1350" b="1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>
              <a:buClrTx/>
              <a:defRPr/>
            </a:pPr>
            <a:endParaRPr lang="en-US" sz="2100" b="1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>
              <a:buClrTx/>
              <a:defRPr/>
            </a:pPr>
            <a:r>
              <a:rPr lang="en-US" sz="210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Nothing to Disclose: </a:t>
            </a:r>
          </a:p>
          <a:p>
            <a:pPr defTabSz="685800">
              <a:buClrTx/>
              <a:defRPr/>
            </a:pPr>
            <a:r>
              <a:rPr lang="en-US" sz="21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Maya Ghoussaini</a:t>
            </a:r>
          </a:p>
          <a:p>
            <a:pPr defTabSz="685800">
              <a:buClrTx/>
              <a:defRPr/>
            </a:pPr>
            <a:r>
              <a:rPr lang="en-US" sz="21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Edward Mountjoy</a:t>
            </a:r>
          </a:p>
          <a:p>
            <a:pPr defTabSz="685800">
              <a:buClrTx/>
              <a:defRPr/>
            </a:pPr>
            <a:r>
              <a:rPr lang="en-US" sz="21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Ellen Schmidt</a:t>
            </a:r>
          </a:p>
          <a:p>
            <a:pPr defTabSz="685800">
              <a:buClrTx/>
              <a:defRPr/>
            </a:pPr>
            <a:r>
              <a:rPr lang="en-US" sz="21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Daniel Wright</a:t>
            </a:r>
          </a:p>
          <a:p>
            <a:pPr defTabSz="685800">
              <a:buClrTx/>
              <a:defRPr/>
            </a:pPr>
            <a:r>
              <a:rPr lang="en-US" sz="21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E398DF-336A-4D67-9347-F0341EDC2088}"/>
              </a:ext>
            </a:extLst>
          </p:cNvPr>
          <p:cNvSpPr/>
          <p:nvPr/>
        </p:nvSpPr>
        <p:spPr>
          <a:xfrm>
            <a:off x="16180" y="908632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buClrTx/>
              <a:defRPr/>
            </a:pPr>
            <a:r>
              <a:rPr lang="en-US" sz="2700" b="1" kern="1200">
                <a:solidFill>
                  <a:srgbClr val="76236D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2400" b="1" kern="1200">
                <a:solidFill>
                  <a:srgbClr val="76236D"/>
                </a:solidFill>
                <a:latin typeface="Calibri" panose="020F0502020204030204"/>
                <a:ea typeface="+mn-ea"/>
                <a:cs typeface="+mn-cs"/>
              </a:rPr>
              <a:t>Interactive Invited Workshop: </a:t>
            </a:r>
          </a:p>
          <a:p>
            <a:pPr algn="ctr" defTabSz="685800">
              <a:buClrTx/>
              <a:defRPr/>
            </a:pPr>
            <a:r>
              <a:rPr lang="en-US" sz="2400" b="1" kern="1200">
                <a:solidFill>
                  <a:srgbClr val="76236D"/>
                </a:solidFill>
                <a:latin typeface="Calibri" panose="020F0502020204030204"/>
                <a:ea typeface="+mn-ea"/>
                <a:cs typeface="+mn-cs"/>
              </a:rPr>
              <a:t> Open Targets: Using Genetics and Functional Genomics to </a:t>
            </a:r>
          </a:p>
          <a:p>
            <a:pPr algn="ctr" defTabSz="685800">
              <a:buClrTx/>
              <a:defRPr/>
            </a:pPr>
            <a:r>
              <a:rPr lang="en-US" sz="2400" b="1" kern="1200">
                <a:solidFill>
                  <a:srgbClr val="76236D"/>
                </a:solidFill>
                <a:latin typeface="Calibri" panose="020F0502020204030204"/>
                <a:ea typeface="+mn-ea"/>
                <a:cs typeface="+mn-cs"/>
              </a:rPr>
              <a:t>Identify and Prioritize Targets for New Medicines</a:t>
            </a:r>
          </a:p>
        </p:txBody>
      </p:sp>
    </p:spTree>
    <p:extLst>
      <p:ext uri="{BB962C8B-B14F-4D97-AF65-F5344CB8AC3E}">
        <p14:creationId xmlns:p14="http://schemas.microsoft.com/office/powerpoint/2010/main" val="3366809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"/>
          <p:cNvSpPr txBox="1">
            <a:spLocks noGrp="1"/>
          </p:cNvSpPr>
          <p:nvPr>
            <p:ph type="title"/>
          </p:nvPr>
        </p:nvSpPr>
        <p:spPr>
          <a:xfrm>
            <a:off x="311700" y="379230"/>
            <a:ext cx="8520600" cy="70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r>
              <a:rPr lang="en-GB" sz="2800" dirty="0"/>
              <a:t>Data model for Open Targets Genetics</a:t>
            </a:r>
            <a:endParaRPr sz="2800" dirty="0"/>
          </a:p>
        </p:txBody>
      </p:sp>
      <p:sp>
        <p:nvSpPr>
          <p:cNvPr id="366" name="Google Shape;366;p51"/>
          <p:cNvSpPr/>
          <p:nvPr/>
        </p:nvSpPr>
        <p:spPr>
          <a:xfrm>
            <a:off x="846782" y="1830877"/>
            <a:ext cx="685800" cy="685800"/>
          </a:xfrm>
          <a:prstGeom prst="ellipse">
            <a:avLst/>
          </a:prstGeom>
          <a:solidFill>
            <a:srgbClr val="3389C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1100" dirty="0">
              <a:solidFill>
                <a:schemeClr val="bg1"/>
              </a:solidFill>
            </a:endParaRPr>
          </a:p>
        </p:txBody>
      </p:sp>
      <p:sp>
        <p:nvSpPr>
          <p:cNvPr id="367" name="Google Shape;367;p51"/>
          <p:cNvSpPr/>
          <p:nvPr/>
        </p:nvSpPr>
        <p:spPr>
          <a:xfrm>
            <a:off x="3093233" y="1805477"/>
            <a:ext cx="685800" cy="685800"/>
          </a:xfrm>
          <a:prstGeom prst="ellipse">
            <a:avLst/>
          </a:prstGeom>
          <a:solidFill>
            <a:srgbClr val="3389C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2400" dirty="0">
              <a:solidFill>
                <a:srgbClr val="44546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GB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-GB" sz="2400" baseline="-25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endParaRPr sz="1100" dirty="0">
              <a:solidFill>
                <a:schemeClr val="bg1"/>
              </a:solidFill>
            </a:endParaRPr>
          </a:p>
          <a:p>
            <a:pPr algn="ctr"/>
            <a:endParaRPr sz="2400" dirty="0">
              <a:solidFill>
                <a:srgbClr val="44546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51"/>
          <p:cNvSpPr/>
          <p:nvPr/>
        </p:nvSpPr>
        <p:spPr>
          <a:xfrm>
            <a:off x="7607389" y="1814408"/>
            <a:ext cx="685800" cy="685800"/>
          </a:xfrm>
          <a:prstGeom prst="ellipse">
            <a:avLst/>
          </a:prstGeom>
          <a:solidFill>
            <a:srgbClr val="3389C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2400" dirty="0">
              <a:solidFill>
                <a:srgbClr val="44546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GB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 sz="1100" dirty="0">
              <a:solidFill>
                <a:schemeClr val="bg1"/>
              </a:solidFill>
            </a:endParaRPr>
          </a:p>
          <a:p>
            <a:pPr algn="ctr"/>
            <a:endParaRPr sz="2400" dirty="0">
              <a:solidFill>
                <a:srgbClr val="44546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9" name="Google Shape;369;p51"/>
          <p:cNvCxnSpPr/>
          <p:nvPr/>
        </p:nvCxnSpPr>
        <p:spPr>
          <a:xfrm>
            <a:off x="1532582" y="2170007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0" name="Google Shape;370;p51"/>
          <p:cNvSpPr txBox="1"/>
          <p:nvPr/>
        </p:nvSpPr>
        <p:spPr>
          <a:xfrm>
            <a:off x="7521250" y="3428475"/>
            <a:ext cx="1355400" cy="996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S: Study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-GB" sz="1500" baseline="-25000" dirty="0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: Lead variant</a:t>
            </a:r>
            <a:endParaRPr sz="1100" dirty="0"/>
          </a:p>
          <a:p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-GB" sz="1500" baseline="-25000" dirty="0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: Tag variant </a:t>
            </a:r>
            <a:endParaRPr sz="1100" dirty="0"/>
          </a:p>
          <a:p>
            <a:r>
              <a:rPr lang="en-GB" sz="1500" dirty="0">
                <a:latin typeface="Calibri"/>
                <a:ea typeface="Calibri"/>
                <a:cs typeface="Calibri"/>
                <a:sym typeface="Calibri"/>
              </a:rPr>
              <a:t>G: Gene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1" name="Google Shape;371;p51"/>
          <p:cNvCxnSpPr/>
          <p:nvPr/>
        </p:nvCxnSpPr>
        <p:spPr>
          <a:xfrm>
            <a:off x="3789155" y="2157310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2" name="Google Shape;372;p51"/>
          <p:cNvCxnSpPr/>
          <p:nvPr/>
        </p:nvCxnSpPr>
        <p:spPr>
          <a:xfrm>
            <a:off x="1532582" y="2170007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73" name="Google Shape;373;p51"/>
          <p:cNvGrpSpPr/>
          <p:nvPr/>
        </p:nvGrpSpPr>
        <p:grpSpPr>
          <a:xfrm>
            <a:off x="1595711" y="1830884"/>
            <a:ext cx="1434375" cy="926800"/>
            <a:chOff x="2127615" y="2646633"/>
            <a:chExt cx="1912500" cy="1235733"/>
          </a:xfrm>
        </p:grpSpPr>
        <p:sp>
          <p:nvSpPr>
            <p:cNvPr id="374" name="Google Shape;374;p51"/>
            <p:cNvSpPr txBox="1"/>
            <p:nvPr/>
          </p:nvSpPr>
          <p:spPr>
            <a:xfrm>
              <a:off x="2539817" y="2646633"/>
              <a:ext cx="1088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r>
                <a:rPr lang="en-GB" sz="1500" b="1" dirty="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P-value</a:t>
              </a:r>
              <a:endParaRPr sz="1100" dirty="0"/>
            </a:p>
          </p:txBody>
        </p:sp>
        <p:sp>
          <p:nvSpPr>
            <p:cNvPr id="375" name="Google Shape;375;p51"/>
            <p:cNvSpPr txBox="1"/>
            <p:nvPr/>
          </p:nvSpPr>
          <p:spPr>
            <a:xfrm>
              <a:off x="2127615" y="3174367"/>
              <a:ext cx="19125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algn="ctr"/>
              <a:r>
                <a:rPr lang="en-GB" sz="1500" b="1" dirty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GWAS </a:t>
              </a:r>
              <a:r>
                <a:rPr lang="en-GB" sz="1500" b="1" dirty="0" err="1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Catalog</a:t>
              </a:r>
              <a:endParaRPr sz="1100" dirty="0"/>
            </a:p>
            <a:p>
              <a:pPr algn="ctr"/>
              <a:r>
                <a:rPr lang="en-GB" sz="1500" b="1" dirty="0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rPr>
                <a:t>UK Biobank</a:t>
              </a:r>
              <a:endParaRPr sz="1100" dirty="0"/>
            </a:p>
          </p:txBody>
        </p:sp>
      </p:grpSp>
      <p:sp>
        <p:nvSpPr>
          <p:cNvPr id="376" name="Google Shape;376;p51"/>
          <p:cNvSpPr/>
          <p:nvPr/>
        </p:nvSpPr>
        <p:spPr>
          <a:xfrm>
            <a:off x="5348357" y="1814408"/>
            <a:ext cx="685800" cy="685800"/>
          </a:xfrm>
          <a:prstGeom prst="ellipse">
            <a:avLst/>
          </a:prstGeom>
          <a:solidFill>
            <a:srgbClr val="3389C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/>
            <a:endParaRPr sz="2400" dirty="0">
              <a:solidFill>
                <a:srgbClr val="44546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GB"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-GB" sz="2400" baseline="-25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1100" dirty="0">
              <a:solidFill>
                <a:schemeClr val="bg1"/>
              </a:solidFill>
            </a:endParaRPr>
          </a:p>
          <a:p>
            <a:pPr algn="ctr"/>
            <a:endParaRPr sz="2400" dirty="0">
              <a:solidFill>
                <a:srgbClr val="44546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51"/>
          <p:cNvSpPr txBox="1"/>
          <p:nvPr/>
        </p:nvSpPr>
        <p:spPr>
          <a:xfrm>
            <a:off x="3770968" y="2226690"/>
            <a:ext cx="1459796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GB" sz="15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Fine mapping</a:t>
            </a:r>
            <a:endParaRPr lang="en-GB" sz="1100" dirty="0"/>
          </a:p>
          <a:p>
            <a:pPr algn="ctr"/>
            <a:r>
              <a:rPr lang="en-GB" sz="15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LD expansion</a:t>
            </a:r>
            <a:endParaRPr sz="1100" dirty="0"/>
          </a:p>
        </p:txBody>
      </p:sp>
      <p:sp>
        <p:nvSpPr>
          <p:cNvPr id="378" name="Google Shape;378;p51"/>
          <p:cNvSpPr txBox="1"/>
          <p:nvPr/>
        </p:nvSpPr>
        <p:spPr>
          <a:xfrm>
            <a:off x="3819659" y="1634025"/>
            <a:ext cx="14643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GB" sz="1500" b="1" dirty="0">
                <a:solidFill>
                  <a:srgbClr val="C00000"/>
                </a:solidFill>
              </a:rPr>
              <a:t>r</a:t>
            </a:r>
            <a:r>
              <a:rPr lang="en-GB" sz="1500" b="1" baseline="30000" dirty="0">
                <a:solidFill>
                  <a:srgbClr val="C00000"/>
                </a:solidFill>
              </a:rPr>
              <a:t>2</a:t>
            </a:r>
          </a:p>
          <a:p>
            <a:pPr algn="ctr"/>
            <a:r>
              <a:rPr lang="en-GB" sz="15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Posterior Prob.</a:t>
            </a:r>
          </a:p>
          <a:p>
            <a:pPr algn="ctr"/>
            <a:r>
              <a:rPr lang="en-GB" sz="15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500" dirty="0"/>
          </a:p>
        </p:txBody>
      </p:sp>
      <p:cxnSp>
        <p:nvCxnSpPr>
          <p:cNvPr id="379" name="Google Shape;379;p51"/>
          <p:cNvCxnSpPr/>
          <p:nvPr/>
        </p:nvCxnSpPr>
        <p:spPr>
          <a:xfrm>
            <a:off x="6034157" y="2148377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0" name="Google Shape;380;p51"/>
          <p:cNvSpPr txBox="1"/>
          <p:nvPr/>
        </p:nvSpPr>
        <p:spPr>
          <a:xfrm>
            <a:off x="6054400" y="2228631"/>
            <a:ext cx="1434300" cy="1236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GB" sz="1500" b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eQTL</a:t>
            </a:r>
            <a:r>
              <a:rPr lang="en-GB" sz="15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500" b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GTEx</a:t>
            </a:r>
            <a:r>
              <a:rPr lang="en-GB" sz="15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V7)</a:t>
            </a:r>
            <a:endParaRPr sz="1100" dirty="0"/>
          </a:p>
          <a:p>
            <a:pPr algn="ctr"/>
            <a:r>
              <a:rPr lang="en-GB" sz="15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500" b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pQTL</a:t>
            </a:r>
            <a:r>
              <a:rPr lang="en-GB" sz="15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 dirty="0"/>
          </a:p>
          <a:p>
            <a:pPr algn="ctr"/>
            <a:r>
              <a:rPr lang="en-GB" sz="15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PCHI-C</a:t>
            </a:r>
            <a:endParaRPr sz="1100" dirty="0"/>
          </a:p>
          <a:p>
            <a:pPr algn="ctr"/>
            <a:r>
              <a:rPr lang="en-GB" sz="15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FANTOM5</a:t>
            </a:r>
            <a:endParaRPr sz="1100" dirty="0"/>
          </a:p>
          <a:p>
            <a:pPr algn="ctr"/>
            <a:r>
              <a:rPr lang="en-GB" sz="15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VEP</a:t>
            </a:r>
            <a:endParaRPr sz="1100" dirty="0"/>
          </a:p>
          <a:p>
            <a:r>
              <a:rPr lang="en-GB" sz="15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 dirty="0"/>
          </a:p>
        </p:txBody>
      </p:sp>
      <p:sp>
        <p:nvSpPr>
          <p:cNvPr id="381" name="Google Shape;381;p51"/>
          <p:cNvSpPr txBox="1"/>
          <p:nvPr/>
        </p:nvSpPr>
        <p:spPr>
          <a:xfrm>
            <a:off x="6062819" y="1805478"/>
            <a:ext cx="15159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GB" sz="1500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Aggregated score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85911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animBg="1"/>
      <p:bldP spid="367" grpId="0" animBg="1"/>
      <p:bldP spid="368" grpId="0" animBg="1"/>
      <p:bldP spid="370" grpId="0" animBg="1"/>
      <p:bldP spid="376" grpId="0" animBg="1"/>
      <p:bldP spid="380" grpId="0"/>
      <p:bldP spid="38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4"/>
          <p:cNvSpPr txBox="1">
            <a:spLocks noGrp="1"/>
          </p:cNvSpPr>
          <p:nvPr>
            <p:ph type="title"/>
          </p:nvPr>
        </p:nvSpPr>
        <p:spPr>
          <a:xfrm>
            <a:off x="311700" y="37923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2800" dirty="0"/>
              <a:t>Workflow of Open Targets Genetics  </a:t>
            </a:r>
            <a:endParaRPr lang="en-US" sz="2800" dirty="0"/>
          </a:p>
        </p:txBody>
      </p:sp>
      <p:sp>
        <p:nvSpPr>
          <p:cNvPr id="723" name="Google Shape;723;p54"/>
          <p:cNvSpPr/>
          <p:nvPr/>
        </p:nvSpPr>
        <p:spPr>
          <a:xfrm>
            <a:off x="926548" y="1661214"/>
            <a:ext cx="1409100" cy="476400"/>
          </a:xfrm>
          <a:prstGeom prst="roundRect">
            <a:avLst>
              <a:gd name="adj" fmla="val 16667"/>
            </a:avLst>
          </a:prstGeom>
          <a:solidFill>
            <a:srgbClr val="B3C6E7"/>
          </a:solidFill>
          <a:ln w="25400" cap="flat" cmpd="sng">
            <a:solidFill>
              <a:srgbClr val="3389C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Variant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4" name="Google Shape;724;p54"/>
          <p:cNvSpPr/>
          <p:nvPr/>
        </p:nvSpPr>
        <p:spPr>
          <a:xfrm>
            <a:off x="3940096" y="1658062"/>
            <a:ext cx="1290900" cy="482700"/>
          </a:xfrm>
          <a:prstGeom prst="roundRect">
            <a:avLst>
              <a:gd name="adj" fmla="val 16667"/>
            </a:avLst>
          </a:prstGeom>
          <a:solidFill>
            <a:srgbClr val="B3C6E7"/>
          </a:solidFill>
          <a:ln w="25400" cap="flat" cmpd="sng">
            <a:solidFill>
              <a:srgbClr val="3389C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Trait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5" name="Google Shape;725;p54"/>
          <p:cNvSpPr/>
          <p:nvPr/>
        </p:nvSpPr>
        <p:spPr>
          <a:xfrm>
            <a:off x="7107458" y="1658062"/>
            <a:ext cx="1295100" cy="470700"/>
          </a:xfrm>
          <a:prstGeom prst="roundRect">
            <a:avLst>
              <a:gd name="adj" fmla="val 16667"/>
            </a:avLst>
          </a:prstGeom>
          <a:solidFill>
            <a:srgbClr val="B3C6E7"/>
          </a:solidFill>
          <a:ln w="25400" cap="flat" cmpd="sng">
            <a:solidFill>
              <a:srgbClr val="3389C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Gene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6" name="Google Shape;726;p54"/>
          <p:cNvSpPr/>
          <p:nvPr/>
        </p:nvSpPr>
        <p:spPr>
          <a:xfrm>
            <a:off x="1553851" y="2309897"/>
            <a:ext cx="154500" cy="268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7" name="Google Shape;727;p54"/>
          <p:cNvSpPr txBox="1"/>
          <p:nvPr/>
        </p:nvSpPr>
        <p:spPr>
          <a:xfrm>
            <a:off x="229028" y="2608226"/>
            <a:ext cx="3009472" cy="987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indent="-215900">
              <a:buSzPts val="1200"/>
              <a:buFont typeface="Roboto"/>
              <a:buChar char="•"/>
            </a:pPr>
            <a:r>
              <a:rPr lang="en-GB" sz="12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Genes functionally implicated  </a:t>
            </a:r>
            <a:endParaRPr sz="110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5900" indent="-215900">
              <a:buSzPts val="1200"/>
              <a:buFont typeface="Roboto"/>
              <a:buChar char="•"/>
            </a:pPr>
            <a:r>
              <a:rPr lang="en-GB" sz="12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Variant association across traits (</a:t>
            </a:r>
            <a:r>
              <a:rPr lang="en-GB" sz="1200" dirty="0" err="1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PheWAS</a:t>
            </a:r>
            <a:r>
              <a:rPr lang="en-GB" sz="12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) </a:t>
            </a:r>
            <a:endParaRPr sz="110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5900" indent="-215900">
              <a:buSzPts val="1200"/>
              <a:buFont typeface="Roboto"/>
              <a:buChar char="•"/>
            </a:pPr>
            <a:r>
              <a:rPr lang="en-GB" sz="12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Variants tagged </a:t>
            </a:r>
            <a:endParaRPr sz="110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54"/>
          <p:cNvSpPr/>
          <p:nvPr/>
        </p:nvSpPr>
        <p:spPr>
          <a:xfrm>
            <a:off x="2646701" y="4440543"/>
            <a:ext cx="4407241" cy="514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215900" marR="0" lvl="0" indent="-2222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•"/>
            </a:pPr>
            <a:endParaRPr lang="en-GB" sz="1100">
              <a:solidFill>
                <a:schemeClr val="bg2"/>
              </a:solidFill>
              <a:latin typeface="Roboto"/>
              <a:ea typeface="Roboto"/>
              <a:cs typeface="Roboto"/>
            </a:endParaRPr>
          </a:p>
          <a:p>
            <a:pPr marL="215900" marR="0" lvl="0" indent="-22225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Char char="•"/>
            </a:pPr>
            <a:endParaRPr lang="en-GB" sz="1100">
              <a:solidFill>
                <a:schemeClr val="bg2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729" name="Google Shape;729;p54"/>
          <p:cNvSpPr txBox="1"/>
          <p:nvPr/>
        </p:nvSpPr>
        <p:spPr>
          <a:xfrm>
            <a:off x="7303" y="3908189"/>
            <a:ext cx="9129393" cy="5310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bg2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Locus View plot</a:t>
            </a:r>
            <a:endParaRPr lang="en-US" sz="2000" b="1" dirty="0">
              <a:solidFill>
                <a:schemeClr val="bg2">
                  <a:lumMod val="50000"/>
                </a:schemeClr>
              </a:solidFill>
              <a:latin typeface="Roboto"/>
              <a:ea typeface="Roboto"/>
              <a:cs typeface="Roboto"/>
            </a:endParaRPr>
          </a:p>
          <a:p>
            <a:pPr algn="ctr"/>
            <a:r>
              <a:rPr lang="en-GB" sz="1500" dirty="0">
                <a:solidFill>
                  <a:srgbClr val="7F7F7F"/>
                </a:solidFill>
                <a:latin typeface="Roboto"/>
                <a:ea typeface="Roboto"/>
              </a:rPr>
              <a:t>Visualizing the associations between traits, variants, and genes</a:t>
            </a:r>
          </a:p>
          <a:p>
            <a:pPr algn="ctr"/>
            <a:r>
              <a:rPr lang="en-GB" sz="1500" dirty="0">
                <a:solidFill>
                  <a:srgbClr val="7F7F7F"/>
                </a:solidFill>
                <a:latin typeface="Roboto"/>
                <a:ea typeface="Roboto"/>
              </a:rPr>
              <a:t>Fine mapping analysis</a:t>
            </a:r>
            <a:endParaRPr lang="en-GB" dirty="0">
              <a:solidFill>
                <a:srgbClr val="7F7F7F"/>
              </a:solidFill>
              <a:ea typeface="Roboto"/>
            </a:endParaRPr>
          </a:p>
        </p:txBody>
      </p:sp>
      <p:sp>
        <p:nvSpPr>
          <p:cNvPr id="730" name="Google Shape;730;p54"/>
          <p:cNvSpPr txBox="1"/>
          <p:nvPr/>
        </p:nvSpPr>
        <p:spPr>
          <a:xfrm>
            <a:off x="6926115" y="2663445"/>
            <a:ext cx="2217885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15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•"/>
            </a:pPr>
            <a:r>
              <a:rPr lang="en-GB" sz="12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Associated traits</a:t>
            </a:r>
            <a:endParaRPr sz="110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5900" marR="0" lvl="0" indent="-215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•"/>
            </a:pPr>
            <a:r>
              <a:rPr lang="en-GB" sz="12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Links to drugs, expression, pathway and mouse phenotype data in Open Targets Platform  </a:t>
            </a:r>
            <a:endParaRPr sz="110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54"/>
          <p:cNvSpPr txBox="1"/>
          <p:nvPr/>
        </p:nvSpPr>
        <p:spPr>
          <a:xfrm>
            <a:off x="3470302" y="2652584"/>
            <a:ext cx="26958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indent="-215900">
              <a:buSzPts val="1200"/>
              <a:buFont typeface="Roboto"/>
              <a:buChar char="•"/>
            </a:pPr>
            <a:r>
              <a:rPr lang="en-GB" sz="12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Independently associated loci </a:t>
            </a:r>
            <a:endParaRPr lang="en-US" sz="110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•"/>
            </a:pPr>
            <a:r>
              <a:rPr lang="en-GB" sz="1200" dirty="0">
                <a:solidFill>
                  <a:schemeClr val="bg2"/>
                </a:solidFill>
                <a:latin typeface="Roboto"/>
                <a:ea typeface="Roboto"/>
                <a:cs typeface="Roboto"/>
                <a:sym typeface="Roboto"/>
              </a:rPr>
              <a:t>Overlapping susceptibility loci</a:t>
            </a:r>
            <a:endParaRPr sz="1400" dirty="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2" name="Google Shape;732;p54"/>
          <p:cNvSpPr/>
          <p:nvPr/>
        </p:nvSpPr>
        <p:spPr>
          <a:xfrm>
            <a:off x="4502131" y="2351506"/>
            <a:ext cx="154500" cy="268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3" name="Google Shape;733;p54"/>
          <p:cNvSpPr/>
          <p:nvPr/>
        </p:nvSpPr>
        <p:spPr>
          <a:xfrm>
            <a:off x="7719487" y="2347945"/>
            <a:ext cx="154500" cy="268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4" name="Google Shape;734;p54"/>
          <p:cNvSpPr/>
          <p:nvPr/>
        </p:nvSpPr>
        <p:spPr>
          <a:xfrm rot="10800000">
            <a:off x="2570881" y="3349312"/>
            <a:ext cx="4017000" cy="421240"/>
          </a:xfrm>
          <a:prstGeom prst="leftRigh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4472C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bg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367;p51">
            <a:extLst>
              <a:ext uri="{FF2B5EF4-FFF2-40B4-BE49-F238E27FC236}">
                <a16:creationId xmlns:a16="http://schemas.microsoft.com/office/drawing/2014/main" id="{CF5F26A1-7FE5-904D-A8CA-6C6EF1AF8C62}"/>
              </a:ext>
            </a:extLst>
          </p:cNvPr>
          <p:cNvSpPr/>
          <p:nvPr/>
        </p:nvSpPr>
        <p:spPr>
          <a:xfrm>
            <a:off x="1461779" y="1233892"/>
            <a:ext cx="343270" cy="323995"/>
          </a:xfrm>
          <a:prstGeom prst="ellipse">
            <a:avLst/>
          </a:prstGeom>
          <a:solidFill>
            <a:srgbClr val="3389C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367;p51">
            <a:extLst>
              <a:ext uri="{FF2B5EF4-FFF2-40B4-BE49-F238E27FC236}">
                <a16:creationId xmlns:a16="http://schemas.microsoft.com/office/drawing/2014/main" id="{176427EF-150D-0F48-81FD-1FC034E3AEDC}"/>
              </a:ext>
            </a:extLst>
          </p:cNvPr>
          <p:cNvSpPr/>
          <p:nvPr/>
        </p:nvSpPr>
        <p:spPr>
          <a:xfrm>
            <a:off x="4411797" y="1257634"/>
            <a:ext cx="343270" cy="310145"/>
          </a:xfrm>
          <a:prstGeom prst="ellipse">
            <a:avLst/>
          </a:prstGeom>
          <a:solidFill>
            <a:srgbClr val="3389C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367;p51">
            <a:extLst>
              <a:ext uri="{FF2B5EF4-FFF2-40B4-BE49-F238E27FC236}">
                <a16:creationId xmlns:a16="http://schemas.microsoft.com/office/drawing/2014/main" id="{A6F7A08B-1337-D34D-8420-05960AC744D9}"/>
              </a:ext>
            </a:extLst>
          </p:cNvPr>
          <p:cNvSpPr/>
          <p:nvPr/>
        </p:nvSpPr>
        <p:spPr>
          <a:xfrm>
            <a:off x="7597360" y="1267540"/>
            <a:ext cx="343270" cy="310145"/>
          </a:xfrm>
          <a:prstGeom prst="ellipse">
            <a:avLst/>
          </a:prstGeom>
          <a:solidFill>
            <a:srgbClr val="3389CA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670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3" grpId="0" animBg="1"/>
      <p:bldP spid="724" grpId="0" animBg="1"/>
      <p:bldP spid="725" grpId="0" animBg="1"/>
      <p:bldP spid="726" grpId="0" animBg="1"/>
      <p:bldP spid="727" grpId="0"/>
      <p:bldP spid="728" grpId="0"/>
      <p:bldP spid="729" grpId="0" animBg="1"/>
      <p:bldP spid="730" grpId="0"/>
      <p:bldP spid="731" grpId="0"/>
      <p:bldP spid="732" grpId="0" animBg="1"/>
      <p:bldP spid="733" grpId="0" animBg="1"/>
      <p:bldP spid="734" grpId="0" animBg="1"/>
      <p:bldP spid="15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5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Demo: Open Targets Genetics</a:t>
            </a:r>
            <a:endParaRPr sz="3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07E7D1-3443-4F4C-A170-3FFA766D1B16}"/>
              </a:ext>
            </a:extLst>
          </p:cNvPr>
          <p:cNvSpPr txBox="1"/>
          <p:nvPr/>
        </p:nvSpPr>
        <p:spPr>
          <a:xfrm>
            <a:off x="3037467" y="1812953"/>
            <a:ext cx="3119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2"/>
                </a:solidFill>
              </a:rPr>
              <a:t>https://</a:t>
            </a:r>
            <a:r>
              <a:rPr lang="en-GB" sz="1600" dirty="0" err="1">
                <a:solidFill>
                  <a:schemeClr val="bg2"/>
                </a:solidFill>
              </a:rPr>
              <a:t>genetics.opentargets.org</a:t>
            </a:r>
            <a:r>
              <a:rPr lang="en-GB" sz="1600" dirty="0">
                <a:solidFill>
                  <a:schemeClr val="bg2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288901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4"/>
          <p:cNvSpPr txBox="1">
            <a:spLocks noGrp="1"/>
          </p:cNvSpPr>
          <p:nvPr>
            <p:ph type="title"/>
          </p:nvPr>
        </p:nvSpPr>
        <p:spPr>
          <a:xfrm>
            <a:off x="100200" y="993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Variant-to-Gene Assignment</a:t>
            </a:r>
            <a:endParaRPr lang="en-US" sz="3200"/>
          </a:p>
        </p:txBody>
      </p:sp>
      <p:sp>
        <p:nvSpPr>
          <p:cNvPr id="420" name="Google Shape;420;p54"/>
          <p:cNvSpPr/>
          <p:nvPr/>
        </p:nvSpPr>
        <p:spPr>
          <a:xfrm>
            <a:off x="2359324" y="2704986"/>
            <a:ext cx="666900" cy="512100"/>
          </a:xfrm>
          <a:prstGeom prst="homePlate">
            <a:avLst>
              <a:gd name="adj" fmla="val 16191"/>
            </a:avLst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NA</a:t>
            </a:r>
            <a:endParaRPr sz="800"/>
          </a:p>
        </p:txBody>
      </p:sp>
      <p:grpSp>
        <p:nvGrpSpPr>
          <p:cNvPr id="421" name="Google Shape;421;p54"/>
          <p:cNvGrpSpPr/>
          <p:nvPr/>
        </p:nvGrpSpPr>
        <p:grpSpPr>
          <a:xfrm>
            <a:off x="2362096" y="2192738"/>
            <a:ext cx="666979" cy="512113"/>
            <a:chOff x="2934050" y="5418850"/>
            <a:chExt cx="915300" cy="987300"/>
          </a:xfrm>
        </p:grpSpPr>
        <p:sp>
          <p:nvSpPr>
            <p:cNvPr id="422" name="Google Shape;422;p54"/>
            <p:cNvSpPr/>
            <p:nvPr/>
          </p:nvSpPr>
          <p:spPr>
            <a:xfrm>
              <a:off x="2934050" y="6077050"/>
              <a:ext cx="915300" cy="329100"/>
            </a:xfrm>
            <a:prstGeom prst="homePlate">
              <a:avLst>
                <a:gd name="adj" fmla="val 50000"/>
              </a:avLst>
            </a:prstGeom>
            <a:solidFill>
              <a:srgbClr val="FCE5C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NA</a:t>
              </a:r>
              <a:endParaRPr sz="700"/>
            </a:p>
          </p:txBody>
        </p:sp>
        <p:sp>
          <p:nvSpPr>
            <p:cNvPr id="423" name="Google Shape;423;p54"/>
            <p:cNvSpPr/>
            <p:nvPr/>
          </p:nvSpPr>
          <p:spPr>
            <a:xfrm>
              <a:off x="2934050" y="5418850"/>
              <a:ext cx="915300" cy="329100"/>
            </a:xfrm>
            <a:prstGeom prst="homePlate">
              <a:avLst>
                <a:gd name="adj" fmla="val 50000"/>
              </a:avLst>
            </a:prstGeom>
            <a:solidFill>
              <a:srgbClr val="FFF2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17 cells</a:t>
              </a:r>
              <a:endParaRPr sz="700"/>
            </a:p>
          </p:txBody>
        </p:sp>
        <p:sp>
          <p:nvSpPr>
            <p:cNvPr id="424" name="Google Shape;424;p54"/>
            <p:cNvSpPr/>
            <p:nvPr/>
          </p:nvSpPr>
          <p:spPr>
            <a:xfrm>
              <a:off x="2934050" y="5747950"/>
              <a:ext cx="915300" cy="329100"/>
            </a:xfrm>
            <a:prstGeom prst="homePlate">
              <a:avLst>
                <a:gd name="adj" fmla="val 50000"/>
              </a:avLst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NA</a:t>
              </a:r>
              <a:endParaRPr sz="700"/>
            </a:p>
          </p:txBody>
        </p:sp>
      </p:grpSp>
      <p:grpSp>
        <p:nvGrpSpPr>
          <p:cNvPr id="425" name="Google Shape;425;p54"/>
          <p:cNvGrpSpPr/>
          <p:nvPr/>
        </p:nvGrpSpPr>
        <p:grpSpPr>
          <a:xfrm>
            <a:off x="2362050" y="1680698"/>
            <a:ext cx="666979" cy="514054"/>
            <a:chOff x="2358075" y="4547275"/>
            <a:chExt cx="915300" cy="658200"/>
          </a:xfrm>
        </p:grpSpPr>
        <p:sp>
          <p:nvSpPr>
            <p:cNvPr id="426" name="Google Shape;426;p54"/>
            <p:cNvSpPr/>
            <p:nvPr/>
          </p:nvSpPr>
          <p:spPr>
            <a:xfrm>
              <a:off x="2358075" y="4547275"/>
              <a:ext cx="915300" cy="329100"/>
            </a:xfrm>
            <a:prstGeom prst="homePlate">
              <a:avLst>
                <a:gd name="adj" fmla="val 32968"/>
              </a:avLst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44 tissues</a:t>
              </a:r>
              <a:endParaRPr sz="700"/>
            </a:p>
          </p:txBody>
        </p:sp>
        <p:sp>
          <p:nvSpPr>
            <p:cNvPr id="427" name="Google Shape;427;p54"/>
            <p:cNvSpPr/>
            <p:nvPr/>
          </p:nvSpPr>
          <p:spPr>
            <a:xfrm>
              <a:off x="2358075" y="4876375"/>
              <a:ext cx="915300" cy="329100"/>
            </a:xfrm>
            <a:prstGeom prst="homePlate">
              <a:avLst>
                <a:gd name="adj" fmla="val 33439"/>
              </a:avLst>
            </a:prstGeom>
            <a:solidFill>
              <a:srgbClr val="D9D2E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/>
                <a:t>Blood</a:t>
              </a:r>
              <a:endParaRPr sz="700"/>
            </a:p>
          </p:txBody>
        </p:sp>
      </p:grpSp>
      <p:sp>
        <p:nvSpPr>
          <p:cNvPr id="428" name="Google Shape;428;p54"/>
          <p:cNvSpPr/>
          <p:nvPr/>
        </p:nvSpPr>
        <p:spPr>
          <a:xfrm>
            <a:off x="1672783" y="2704927"/>
            <a:ext cx="779400" cy="512100"/>
          </a:xfrm>
          <a:prstGeom prst="homePlate">
            <a:avLst>
              <a:gd name="adj" fmla="val 16191"/>
            </a:avLst>
          </a:prstGeom>
          <a:solidFill>
            <a:srgbClr val="F4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Variant Effect</a:t>
            </a:r>
            <a:endParaRPr sz="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  Predictor (VEP)</a:t>
            </a:r>
            <a:endParaRPr sz="800"/>
          </a:p>
        </p:txBody>
      </p:sp>
      <p:grpSp>
        <p:nvGrpSpPr>
          <p:cNvPr id="429" name="Google Shape;429;p54"/>
          <p:cNvGrpSpPr/>
          <p:nvPr/>
        </p:nvGrpSpPr>
        <p:grpSpPr>
          <a:xfrm>
            <a:off x="1675836" y="2192679"/>
            <a:ext cx="779195" cy="512113"/>
            <a:chOff x="2934050" y="5418850"/>
            <a:chExt cx="915300" cy="987300"/>
          </a:xfrm>
        </p:grpSpPr>
        <p:sp>
          <p:nvSpPr>
            <p:cNvPr id="430" name="Google Shape;430;p54"/>
            <p:cNvSpPr/>
            <p:nvPr/>
          </p:nvSpPr>
          <p:spPr>
            <a:xfrm>
              <a:off x="2934050" y="6077050"/>
              <a:ext cx="915300" cy="329100"/>
            </a:xfrm>
            <a:prstGeom prst="homePlate">
              <a:avLst>
                <a:gd name="adj" fmla="val 50000"/>
              </a:avLst>
            </a:prstGeom>
            <a:solidFill>
              <a:srgbClr val="FCE5C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/>
                <a:t>DHS-promoter</a:t>
              </a:r>
              <a:endParaRPr sz="600"/>
            </a:p>
          </p:txBody>
        </p:sp>
        <p:sp>
          <p:nvSpPr>
            <p:cNvPr id="431" name="Google Shape;431;p54"/>
            <p:cNvSpPr/>
            <p:nvPr/>
          </p:nvSpPr>
          <p:spPr>
            <a:xfrm>
              <a:off x="2934050" y="5418850"/>
              <a:ext cx="915300" cy="329100"/>
            </a:xfrm>
            <a:prstGeom prst="homePlate">
              <a:avLst>
                <a:gd name="adj" fmla="val 50000"/>
              </a:avLst>
            </a:prstGeom>
            <a:solidFill>
              <a:srgbClr val="FFF2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/>
                <a:t>PCHi-C</a:t>
              </a:r>
              <a:endParaRPr sz="800"/>
            </a:p>
          </p:txBody>
        </p:sp>
        <p:sp>
          <p:nvSpPr>
            <p:cNvPr id="432" name="Google Shape;432;p54"/>
            <p:cNvSpPr/>
            <p:nvPr/>
          </p:nvSpPr>
          <p:spPr>
            <a:xfrm>
              <a:off x="2934050" y="5747950"/>
              <a:ext cx="915300" cy="329100"/>
            </a:xfrm>
            <a:prstGeom prst="homePlate">
              <a:avLst>
                <a:gd name="adj" fmla="val 50000"/>
              </a:avLst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/>
                <a:t>  Enhancer-TSS</a:t>
              </a:r>
              <a:endParaRPr sz="600"/>
            </a:p>
          </p:txBody>
        </p:sp>
      </p:grpSp>
      <p:grpSp>
        <p:nvGrpSpPr>
          <p:cNvPr id="433" name="Google Shape;433;p54"/>
          <p:cNvGrpSpPr/>
          <p:nvPr/>
        </p:nvGrpSpPr>
        <p:grpSpPr>
          <a:xfrm>
            <a:off x="1675819" y="1680639"/>
            <a:ext cx="779195" cy="514054"/>
            <a:chOff x="2358075" y="4547275"/>
            <a:chExt cx="915300" cy="658200"/>
          </a:xfrm>
        </p:grpSpPr>
        <p:sp>
          <p:nvSpPr>
            <p:cNvPr id="434" name="Google Shape;434;p54"/>
            <p:cNvSpPr/>
            <p:nvPr/>
          </p:nvSpPr>
          <p:spPr>
            <a:xfrm>
              <a:off x="2358075" y="4547275"/>
              <a:ext cx="915300" cy="329100"/>
            </a:xfrm>
            <a:prstGeom prst="homePlate">
              <a:avLst>
                <a:gd name="adj" fmla="val 32968"/>
              </a:avLst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/>
                <a:t>eQTL</a:t>
              </a:r>
              <a:endParaRPr sz="800"/>
            </a:p>
          </p:txBody>
        </p:sp>
        <p:sp>
          <p:nvSpPr>
            <p:cNvPr id="435" name="Google Shape;435;p54"/>
            <p:cNvSpPr/>
            <p:nvPr/>
          </p:nvSpPr>
          <p:spPr>
            <a:xfrm>
              <a:off x="2358075" y="4876375"/>
              <a:ext cx="915300" cy="329100"/>
            </a:xfrm>
            <a:prstGeom prst="homePlate">
              <a:avLst>
                <a:gd name="adj" fmla="val 33439"/>
              </a:avLst>
            </a:prstGeom>
            <a:solidFill>
              <a:srgbClr val="D9D2E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/>
                <a:t>pQTL</a:t>
              </a:r>
              <a:endParaRPr sz="800"/>
            </a:p>
          </p:txBody>
        </p:sp>
      </p:grpSp>
      <p:sp>
        <p:nvSpPr>
          <p:cNvPr id="436" name="Google Shape;436;p54"/>
          <p:cNvSpPr txBox="1"/>
          <p:nvPr/>
        </p:nvSpPr>
        <p:spPr>
          <a:xfrm rot="-3600423">
            <a:off x="1140673" y="1057486"/>
            <a:ext cx="962605" cy="299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Data type</a:t>
            </a:r>
            <a:endParaRPr sz="1200" b="1"/>
          </a:p>
        </p:txBody>
      </p:sp>
      <p:grpSp>
        <p:nvGrpSpPr>
          <p:cNvPr id="437" name="Google Shape;437;p54"/>
          <p:cNvGrpSpPr/>
          <p:nvPr/>
        </p:nvGrpSpPr>
        <p:grpSpPr>
          <a:xfrm>
            <a:off x="269812" y="1597025"/>
            <a:ext cx="822148" cy="630620"/>
            <a:chOff x="6908650" y="5184554"/>
            <a:chExt cx="1295130" cy="1030424"/>
          </a:xfrm>
        </p:grpSpPr>
        <p:grpSp>
          <p:nvGrpSpPr>
            <p:cNvPr id="438" name="Google Shape;438;p54"/>
            <p:cNvGrpSpPr/>
            <p:nvPr/>
          </p:nvGrpSpPr>
          <p:grpSpPr>
            <a:xfrm>
              <a:off x="7314767" y="5539995"/>
              <a:ext cx="889013" cy="571674"/>
              <a:chOff x="6274100" y="503934"/>
              <a:chExt cx="712350" cy="377766"/>
            </a:xfrm>
          </p:grpSpPr>
          <p:cxnSp>
            <p:nvCxnSpPr>
              <p:cNvPr id="439" name="Google Shape;439;p54"/>
              <p:cNvCxnSpPr/>
              <p:nvPr/>
            </p:nvCxnSpPr>
            <p:spPr>
              <a:xfrm>
                <a:off x="6274100" y="510925"/>
                <a:ext cx="0" cy="36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" name="Google Shape;440;p54"/>
              <p:cNvCxnSpPr/>
              <p:nvPr/>
            </p:nvCxnSpPr>
            <p:spPr>
              <a:xfrm>
                <a:off x="6274100" y="881700"/>
                <a:ext cx="7095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41" name="Google Shape;441;p54"/>
              <p:cNvSpPr/>
              <p:nvPr/>
            </p:nvSpPr>
            <p:spPr>
              <a:xfrm>
                <a:off x="6303275" y="503934"/>
                <a:ext cx="683175" cy="366100"/>
              </a:xfrm>
              <a:custGeom>
                <a:avLst/>
                <a:gdLst/>
                <a:ahLst/>
                <a:cxnLst/>
                <a:rect l="l" t="t" r="r" b="b"/>
                <a:pathLst>
                  <a:path w="27327" h="14644" extrusionOk="0">
                    <a:moveTo>
                      <a:pt x="0" y="13943"/>
                    </a:moveTo>
                    <a:cubicBezTo>
                      <a:pt x="1129" y="13340"/>
                      <a:pt x="4964" y="12114"/>
                      <a:pt x="6774" y="10323"/>
                    </a:cubicBezTo>
                    <a:cubicBezTo>
                      <a:pt x="8584" y="8532"/>
                      <a:pt x="9460" y="4853"/>
                      <a:pt x="10861" y="3199"/>
                    </a:cubicBezTo>
                    <a:cubicBezTo>
                      <a:pt x="12262" y="1545"/>
                      <a:pt x="13742" y="-946"/>
                      <a:pt x="15182" y="397"/>
                    </a:cubicBezTo>
                    <a:cubicBezTo>
                      <a:pt x="16622" y="1740"/>
                      <a:pt x="17479" y="8883"/>
                      <a:pt x="19503" y="11257"/>
                    </a:cubicBezTo>
                    <a:cubicBezTo>
                      <a:pt x="21527" y="13632"/>
                      <a:pt x="26023" y="14080"/>
                      <a:pt x="27327" y="14644"/>
                    </a:cubicBezTo>
                  </a:path>
                </a:pathLst>
              </a:cu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cxnSp>
            <p:nvCxnSpPr>
              <p:cNvPr id="442" name="Google Shape;442;p54"/>
              <p:cNvCxnSpPr/>
              <p:nvPr/>
            </p:nvCxnSpPr>
            <p:spPr>
              <a:xfrm rot="10800000">
                <a:off x="6700045" y="560475"/>
                <a:ext cx="0" cy="318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3" name="Google Shape;443;p54"/>
              <p:cNvCxnSpPr/>
              <p:nvPr/>
            </p:nvCxnSpPr>
            <p:spPr>
              <a:xfrm rot="10800000">
                <a:off x="6279825" y="557625"/>
                <a:ext cx="4176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44" name="Google Shape;444;p54"/>
            <p:cNvSpPr txBox="1"/>
            <p:nvPr/>
          </p:nvSpPr>
          <p:spPr>
            <a:xfrm rot="16200000">
              <a:off x="6488538" y="5604666"/>
              <a:ext cx="1030424" cy="19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600"/>
                <a:t>Gene expression</a:t>
              </a:r>
              <a:endParaRPr sz="600"/>
            </a:p>
          </p:txBody>
        </p:sp>
      </p:grpSp>
      <p:grpSp>
        <p:nvGrpSpPr>
          <p:cNvPr id="445" name="Google Shape;445;p54"/>
          <p:cNvGrpSpPr/>
          <p:nvPr/>
        </p:nvGrpSpPr>
        <p:grpSpPr>
          <a:xfrm>
            <a:off x="1162756" y="1680645"/>
            <a:ext cx="621129" cy="512180"/>
            <a:chOff x="1274900" y="1091825"/>
            <a:chExt cx="795300" cy="655800"/>
          </a:xfrm>
        </p:grpSpPr>
        <p:sp>
          <p:nvSpPr>
            <p:cNvPr id="446" name="Google Shape;446;p54"/>
            <p:cNvSpPr/>
            <p:nvPr/>
          </p:nvSpPr>
          <p:spPr>
            <a:xfrm>
              <a:off x="1274900" y="1091825"/>
              <a:ext cx="795300" cy="655800"/>
            </a:xfrm>
            <a:prstGeom prst="homePlate">
              <a:avLst>
                <a:gd name="adj" fmla="val 18699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447" name="Google Shape;447;p54"/>
            <p:cNvSpPr txBox="1"/>
            <p:nvPr/>
          </p:nvSpPr>
          <p:spPr>
            <a:xfrm>
              <a:off x="1368564" y="1166675"/>
              <a:ext cx="595200" cy="5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/>
                <a:t>QTL</a:t>
              </a:r>
              <a:endParaRPr sz="900"/>
            </a:p>
          </p:txBody>
        </p:sp>
      </p:grpSp>
      <p:grpSp>
        <p:nvGrpSpPr>
          <p:cNvPr id="448" name="Google Shape;448;p54"/>
          <p:cNvGrpSpPr/>
          <p:nvPr/>
        </p:nvGrpSpPr>
        <p:grpSpPr>
          <a:xfrm>
            <a:off x="1139163" y="2192833"/>
            <a:ext cx="700675" cy="512180"/>
            <a:chOff x="1248541" y="1729987"/>
            <a:chExt cx="897151" cy="655800"/>
          </a:xfrm>
        </p:grpSpPr>
        <p:sp>
          <p:nvSpPr>
            <p:cNvPr id="449" name="Google Shape;449;p54"/>
            <p:cNvSpPr/>
            <p:nvPr/>
          </p:nvSpPr>
          <p:spPr>
            <a:xfrm>
              <a:off x="1278754" y="1729987"/>
              <a:ext cx="795300" cy="655800"/>
            </a:xfrm>
            <a:prstGeom prst="homePlate">
              <a:avLst>
                <a:gd name="adj" fmla="val 18699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450" name="Google Shape;450;p54"/>
            <p:cNvSpPr txBox="1"/>
            <p:nvPr/>
          </p:nvSpPr>
          <p:spPr>
            <a:xfrm>
              <a:off x="1248541" y="1833785"/>
              <a:ext cx="897151" cy="44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/>
                <a:t>Interaction</a:t>
              </a:r>
              <a:endParaRPr sz="800"/>
            </a:p>
          </p:txBody>
        </p:sp>
      </p:grpSp>
      <p:grpSp>
        <p:nvGrpSpPr>
          <p:cNvPr id="451" name="Google Shape;451;p54"/>
          <p:cNvGrpSpPr/>
          <p:nvPr/>
        </p:nvGrpSpPr>
        <p:grpSpPr>
          <a:xfrm>
            <a:off x="1148925" y="2705009"/>
            <a:ext cx="669864" cy="512180"/>
            <a:chOff x="1265340" y="2530650"/>
            <a:chExt cx="857700" cy="655800"/>
          </a:xfrm>
        </p:grpSpPr>
        <p:sp>
          <p:nvSpPr>
            <p:cNvPr id="452" name="Google Shape;452;p54"/>
            <p:cNvSpPr/>
            <p:nvPr/>
          </p:nvSpPr>
          <p:spPr>
            <a:xfrm>
              <a:off x="1283059" y="2530650"/>
              <a:ext cx="795300" cy="655800"/>
            </a:xfrm>
            <a:prstGeom prst="homePlate">
              <a:avLst>
                <a:gd name="adj" fmla="val 18699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453" name="Google Shape;453;p54"/>
            <p:cNvSpPr txBox="1"/>
            <p:nvPr/>
          </p:nvSpPr>
          <p:spPr>
            <a:xfrm>
              <a:off x="1265340" y="2605511"/>
              <a:ext cx="857700" cy="5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 i="1"/>
                <a:t>In Silico</a:t>
              </a:r>
              <a:endParaRPr sz="800" i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/>
                <a:t>Functional</a:t>
              </a:r>
              <a:endParaRPr sz="8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/>
                <a:t>Prediction</a:t>
              </a:r>
              <a:endParaRPr sz="800"/>
            </a:p>
          </p:txBody>
        </p:sp>
      </p:grpSp>
      <p:grpSp>
        <p:nvGrpSpPr>
          <p:cNvPr id="454" name="Google Shape;454;p54"/>
          <p:cNvGrpSpPr/>
          <p:nvPr/>
        </p:nvGrpSpPr>
        <p:grpSpPr>
          <a:xfrm>
            <a:off x="226849" y="2361343"/>
            <a:ext cx="906038" cy="236350"/>
            <a:chOff x="8522303" y="5699956"/>
            <a:chExt cx="1160100" cy="302624"/>
          </a:xfrm>
        </p:grpSpPr>
        <p:cxnSp>
          <p:nvCxnSpPr>
            <p:cNvPr id="455" name="Google Shape;455;p54"/>
            <p:cNvCxnSpPr/>
            <p:nvPr/>
          </p:nvCxnSpPr>
          <p:spPr>
            <a:xfrm>
              <a:off x="8522303" y="5840979"/>
              <a:ext cx="11601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56" name="Google Shape;456;p54"/>
            <p:cNvGrpSpPr/>
            <p:nvPr/>
          </p:nvGrpSpPr>
          <p:grpSpPr>
            <a:xfrm>
              <a:off x="9205089" y="5699956"/>
              <a:ext cx="429597" cy="216476"/>
              <a:chOff x="8295871" y="563500"/>
              <a:chExt cx="442154" cy="183750"/>
            </a:xfrm>
          </p:grpSpPr>
          <p:sp>
            <p:nvSpPr>
              <p:cNvPr id="457" name="Google Shape;457;p54"/>
              <p:cNvSpPr/>
              <p:nvPr/>
            </p:nvSpPr>
            <p:spPr>
              <a:xfrm>
                <a:off x="8297325" y="633550"/>
                <a:ext cx="440700" cy="113700"/>
              </a:xfrm>
              <a:prstGeom prst="rect">
                <a:avLst/>
              </a:prstGeom>
              <a:solidFill>
                <a:srgbClr val="EEEEEE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58" name="Google Shape;458;p54"/>
              <p:cNvCxnSpPr>
                <a:stCxn id="457" idx="1"/>
              </p:cNvCxnSpPr>
              <p:nvPr/>
            </p:nvCxnSpPr>
            <p:spPr>
              <a:xfrm rot="10800000">
                <a:off x="8297325" y="563500"/>
                <a:ext cx="0" cy="126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9" name="Google Shape;459;p54"/>
              <p:cNvCxnSpPr/>
              <p:nvPr/>
            </p:nvCxnSpPr>
            <p:spPr>
              <a:xfrm>
                <a:off x="8295871" y="566400"/>
                <a:ext cx="1131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460" name="Google Shape;460;p54"/>
            <p:cNvCxnSpPr/>
            <p:nvPr/>
          </p:nvCxnSpPr>
          <p:spPr>
            <a:xfrm>
              <a:off x="8549945" y="5856442"/>
              <a:ext cx="1143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54"/>
            <p:cNvCxnSpPr/>
            <p:nvPr/>
          </p:nvCxnSpPr>
          <p:spPr>
            <a:xfrm rot="10800000">
              <a:off x="9075390" y="5856442"/>
              <a:ext cx="1050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2" name="Google Shape;462;p54"/>
            <p:cNvSpPr/>
            <p:nvPr/>
          </p:nvSpPr>
          <p:spPr>
            <a:xfrm rot="10800000">
              <a:off x="8595999" y="5732881"/>
              <a:ext cx="531900" cy="269700"/>
            </a:xfrm>
            <a:prstGeom prst="arc">
              <a:avLst>
                <a:gd name="adj1" fmla="val 10896064"/>
                <a:gd name="adj2" fmla="val 0"/>
              </a:avLst>
            </a:prstGeom>
            <a:noFill/>
            <a:ln w="9525" cap="flat" cmpd="sng">
              <a:solidFill>
                <a:srgbClr val="595959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54"/>
          <p:cNvGrpSpPr/>
          <p:nvPr/>
        </p:nvGrpSpPr>
        <p:grpSpPr>
          <a:xfrm>
            <a:off x="460905" y="2861531"/>
            <a:ext cx="627455" cy="242266"/>
            <a:chOff x="9928981" y="5700291"/>
            <a:chExt cx="803400" cy="310200"/>
          </a:xfrm>
        </p:grpSpPr>
        <p:cxnSp>
          <p:nvCxnSpPr>
            <p:cNvPr id="464" name="Google Shape;464;p54"/>
            <p:cNvCxnSpPr/>
            <p:nvPr/>
          </p:nvCxnSpPr>
          <p:spPr>
            <a:xfrm>
              <a:off x="9928981" y="5840979"/>
              <a:ext cx="8034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5" name="Google Shape;465;p54"/>
            <p:cNvSpPr/>
            <p:nvPr/>
          </p:nvSpPr>
          <p:spPr>
            <a:xfrm>
              <a:off x="10031590" y="5782513"/>
              <a:ext cx="627600" cy="1338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54"/>
            <p:cNvSpPr/>
            <p:nvPr/>
          </p:nvSpPr>
          <p:spPr>
            <a:xfrm rot="-3028146">
              <a:off x="10167222" y="5754292"/>
              <a:ext cx="200316" cy="202197"/>
            </a:xfrm>
            <a:prstGeom prst="plus">
              <a:avLst>
                <a:gd name="adj" fmla="val 43868"/>
              </a:avLst>
            </a:prstGeom>
            <a:solidFill>
              <a:srgbClr val="666666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54"/>
          <p:cNvSpPr txBox="1"/>
          <p:nvPr/>
        </p:nvSpPr>
        <p:spPr>
          <a:xfrm rot="-3600406">
            <a:off x="2409924" y="1058759"/>
            <a:ext cx="987202" cy="299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Feature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(tissue/cell)</a:t>
            </a:r>
            <a:endParaRPr sz="1200"/>
          </a:p>
        </p:txBody>
      </p:sp>
      <p:sp>
        <p:nvSpPr>
          <p:cNvPr id="468" name="Google Shape;468;p54"/>
          <p:cNvSpPr txBox="1"/>
          <p:nvPr/>
        </p:nvSpPr>
        <p:spPr>
          <a:xfrm rot="-3600482">
            <a:off x="1835002" y="1138044"/>
            <a:ext cx="776589" cy="299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Source</a:t>
            </a:r>
            <a:endParaRPr sz="1200" b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D407943-112D-DC43-A43E-773AC7431D1B}"/>
              </a:ext>
            </a:extLst>
          </p:cNvPr>
          <p:cNvGrpSpPr/>
          <p:nvPr/>
        </p:nvGrpSpPr>
        <p:grpSpPr>
          <a:xfrm>
            <a:off x="2849600" y="1680177"/>
            <a:ext cx="1128300" cy="1990023"/>
            <a:chOff x="2849600" y="1680177"/>
            <a:chExt cx="1128300" cy="1990023"/>
          </a:xfrm>
        </p:grpSpPr>
        <p:cxnSp>
          <p:nvCxnSpPr>
            <p:cNvPr id="469" name="Google Shape;469;p54"/>
            <p:cNvCxnSpPr>
              <a:cxnSpLocks/>
              <a:stCxn id="426" idx="3"/>
              <a:endCxn id="470" idx="1"/>
            </p:cNvCxnSpPr>
            <p:nvPr/>
          </p:nvCxnSpPr>
          <p:spPr>
            <a:xfrm rot="10800000" flipH="1">
              <a:off x="3029029" y="1808311"/>
              <a:ext cx="329700" cy="900"/>
            </a:xfrm>
            <a:prstGeom prst="curvedConnector3">
              <a:avLst>
                <a:gd name="adj1" fmla="val 49990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471" name="Google Shape;471;p54"/>
            <p:cNvCxnSpPr>
              <a:cxnSpLocks/>
              <a:stCxn id="427" idx="3"/>
              <a:endCxn id="472" idx="1"/>
            </p:cNvCxnSpPr>
            <p:nvPr/>
          </p:nvCxnSpPr>
          <p:spPr>
            <a:xfrm rot="10800000" flipH="1">
              <a:off x="3029029" y="2064738"/>
              <a:ext cx="329700" cy="1500"/>
            </a:xfrm>
            <a:prstGeom prst="curvedConnector3">
              <a:avLst>
                <a:gd name="adj1" fmla="val 49990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473" name="Google Shape;473;p54"/>
            <p:cNvCxnSpPr>
              <a:cxnSpLocks/>
              <a:stCxn id="423" idx="3"/>
              <a:endCxn id="474" idx="1"/>
            </p:cNvCxnSpPr>
            <p:nvPr/>
          </p:nvCxnSpPr>
          <p:spPr>
            <a:xfrm>
              <a:off x="3029075" y="2278090"/>
              <a:ext cx="329700" cy="42900"/>
            </a:xfrm>
            <a:prstGeom prst="curvedConnector3">
              <a:avLst>
                <a:gd name="adj1" fmla="val 50017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475" name="Google Shape;475;p54"/>
            <p:cNvCxnSpPr>
              <a:cxnSpLocks/>
              <a:stCxn id="424" idx="3"/>
              <a:endCxn id="476" idx="1"/>
            </p:cNvCxnSpPr>
            <p:nvPr/>
          </p:nvCxnSpPr>
          <p:spPr>
            <a:xfrm>
              <a:off x="3029075" y="2448794"/>
              <a:ext cx="329700" cy="128400"/>
            </a:xfrm>
            <a:prstGeom prst="curvedConnector3">
              <a:avLst>
                <a:gd name="adj1" fmla="val 50017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477" name="Google Shape;477;p54"/>
            <p:cNvCxnSpPr>
              <a:cxnSpLocks/>
              <a:stCxn id="422" idx="3"/>
              <a:endCxn id="478" idx="1"/>
            </p:cNvCxnSpPr>
            <p:nvPr/>
          </p:nvCxnSpPr>
          <p:spPr>
            <a:xfrm>
              <a:off x="3029075" y="2619498"/>
              <a:ext cx="329700" cy="214200"/>
            </a:xfrm>
            <a:prstGeom prst="curvedConnector3">
              <a:avLst>
                <a:gd name="adj1" fmla="val 50017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479" name="Google Shape;479;p54"/>
            <p:cNvCxnSpPr>
              <a:cxnSpLocks/>
              <a:stCxn id="420" idx="3"/>
              <a:endCxn id="480" idx="1"/>
            </p:cNvCxnSpPr>
            <p:nvPr/>
          </p:nvCxnSpPr>
          <p:spPr>
            <a:xfrm>
              <a:off x="3026224" y="2961036"/>
              <a:ext cx="332700" cy="129000"/>
            </a:xfrm>
            <a:prstGeom prst="curvedConnector3">
              <a:avLst>
                <a:gd name="adj1" fmla="val 50016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grpSp>
          <p:nvGrpSpPr>
            <p:cNvPr id="481" name="Google Shape;481;p54"/>
            <p:cNvGrpSpPr/>
            <p:nvPr/>
          </p:nvGrpSpPr>
          <p:grpSpPr>
            <a:xfrm>
              <a:off x="3358828" y="1680177"/>
              <a:ext cx="262718" cy="1537945"/>
              <a:chOff x="4634825" y="2260778"/>
              <a:chExt cx="336386" cy="1969200"/>
            </a:xfrm>
          </p:grpSpPr>
          <p:sp>
            <p:nvSpPr>
              <p:cNvPr id="472" name="Google Shape;472;p54"/>
              <p:cNvSpPr/>
              <p:nvPr/>
            </p:nvSpPr>
            <p:spPr>
              <a:xfrm>
                <a:off x="4634825" y="2588978"/>
                <a:ext cx="328200" cy="328200"/>
              </a:xfrm>
              <a:prstGeom prst="rect">
                <a:avLst/>
              </a:prstGeom>
              <a:solidFill>
                <a:srgbClr val="D9D2E9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54"/>
              <p:cNvSpPr/>
              <p:nvPr/>
            </p:nvSpPr>
            <p:spPr>
              <a:xfrm>
                <a:off x="4634825" y="3245378"/>
                <a:ext cx="328200" cy="328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54"/>
              <p:cNvSpPr/>
              <p:nvPr/>
            </p:nvSpPr>
            <p:spPr>
              <a:xfrm>
                <a:off x="4634825" y="3573578"/>
                <a:ext cx="328200" cy="328200"/>
              </a:xfrm>
              <a:prstGeom prst="rect">
                <a:avLst/>
              </a:prstGeom>
              <a:solidFill>
                <a:srgbClr val="FCE5C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54"/>
              <p:cNvSpPr/>
              <p:nvPr/>
            </p:nvSpPr>
            <p:spPr>
              <a:xfrm>
                <a:off x="4634825" y="3901778"/>
                <a:ext cx="328200" cy="328200"/>
              </a:xfrm>
              <a:prstGeom prst="rect">
                <a:avLst/>
              </a:prstGeom>
              <a:solidFill>
                <a:srgbClr val="F4CCCC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2" name="Google Shape;482;p54"/>
              <p:cNvGrpSpPr/>
              <p:nvPr/>
            </p:nvGrpSpPr>
            <p:grpSpPr>
              <a:xfrm>
                <a:off x="4634825" y="2260778"/>
                <a:ext cx="336386" cy="328200"/>
                <a:chOff x="4634825" y="1193978"/>
                <a:chExt cx="336386" cy="328200"/>
              </a:xfrm>
            </p:grpSpPr>
            <p:sp>
              <p:nvSpPr>
                <p:cNvPr id="470" name="Google Shape;470;p54"/>
                <p:cNvSpPr/>
                <p:nvPr/>
              </p:nvSpPr>
              <p:spPr>
                <a:xfrm>
                  <a:off x="4634825" y="1193978"/>
                  <a:ext cx="328200" cy="328200"/>
                </a:xfrm>
                <a:prstGeom prst="rect">
                  <a:avLst/>
                </a:prstGeom>
                <a:solidFill>
                  <a:srgbClr val="CFE2F3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83" name="Google Shape;483;p54"/>
                <p:cNvCxnSpPr/>
                <p:nvPr/>
              </p:nvCxnSpPr>
              <p:spPr>
                <a:xfrm>
                  <a:off x="4646911" y="1238775"/>
                  <a:ext cx="324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4" name="Google Shape;484;p54"/>
                <p:cNvCxnSpPr/>
                <p:nvPr/>
              </p:nvCxnSpPr>
              <p:spPr>
                <a:xfrm>
                  <a:off x="4646036" y="1287926"/>
                  <a:ext cx="324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5" name="Google Shape;485;p54"/>
                <p:cNvCxnSpPr/>
                <p:nvPr/>
              </p:nvCxnSpPr>
              <p:spPr>
                <a:xfrm>
                  <a:off x="4643936" y="1337078"/>
                  <a:ext cx="324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6" name="Google Shape;486;p54"/>
                <p:cNvCxnSpPr/>
                <p:nvPr/>
              </p:nvCxnSpPr>
              <p:spPr>
                <a:xfrm>
                  <a:off x="4643936" y="1386229"/>
                  <a:ext cx="324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7" name="Google Shape;487;p54"/>
                <p:cNvCxnSpPr/>
                <p:nvPr/>
              </p:nvCxnSpPr>
              <p:spPr>
                <a:xfrm>
                  <a:off x="4646911" y="1484532"/>
                  <a:ext cx="324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8" name="Google Shape;488;p54"/>
                <p:cNvCxnSpPr/>
                <p:nvPr/>
              </p:nvCxnSpPr>
              <p:spPr>
                <a:xfrm>
                  <a:off x="4646911" y="1435381"/>
                  <a:ext cx="324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89" name="Google Shape;489;p54"/>
              <p:cNvGrpSpPr/>
              <p:nvPr/>
            </p:nvGrpSpPr>
            <p:grpSpPr>
              <a:xfrm>
                <a:off x="4634825" y="2917178"/>
                <a:ext cx="334956" cy="328200"/>
                <a:chOff x="4634825" y="1850378"/>
                <a:chExt cx="334956" cy="328200"/>
              </a:xfrm>
            </p:grpSpPr>
            <p:sp>
              <p:nvSpPr>
                <p:cNvPr id="474" name="Google Shape;474;p54"/>
                <p:cNvSpPr/>
                <p:nvPr/>
              </p:nvSpPr>
              <p:spPr>
                <a:xfrm>
                  <a:off x="4634825" y="1850378"/>
                  <a:ext cx="328200" cy="328200"/>
                </a:xfrm>
                <a:prstGeom prst="rect">
                  <a:avLst/>
                </a:prstGeom>
                <a:solidFill>
                  <a:srgbClr val="FFF2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90" name="Google Shape;490;p54"/>
                <p:cNvCxnSpPr/>
                <p:nvPr/>
              </p:nvCxnSpPr>
              <p:spPr>
                <a:xfrm>
                  <a:off x="4644051" y="1933598"/>
                  <a:ext cx="324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1" name="Google Shape;491;p54"/>
                <p:cNvCxnSpPr/>
                <p:nvPr/>
              </p:nvCxnSpPr>
              <p:spPr>
                <a:xfrm>
                  <a:off x="4643936" y="2097289"/>
                  <a:ext cx="324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2" name="Google Shape;492;p54"/>
                <p:cNvCxnSpPr/>
                <p:nvPr/>
              </p:nvCxnSpPr>
              <p:spPr>
                <a:xfrm>
                  <a:off x="4645481" y="2014156"/>
                  <a:ext cx="3243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493" name="Google Shape;493;p54"/>
            <p:cNvSpPr txBox="1"/>
            <p:nvPr/>
          </p:nvSpPr>
          <p:spPr>
            <a:xfrm>
              <a:off x="2849600" y="3301500"/>
              <a:ext cx="1128300" cy="36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/>
                <a:t>Quantile</a:t>
              </a:r>
              <a:endParaRPr sz="12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/>
                <a:t>transformation</a:t>
              </a:r>
              <a:endParaRPr sz="12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(within feature)</a:t>
              </a:r>
              <a:endParaRPr sz="12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74C5581-1EE4-954F-8C87-DCE2BEF1F3C0}"/>
              </a:ext>
            </a:extLst>
          </p:cNvPr>
          <p:cNvGrpSpPr/>
          <p:nvPr/>
        </p:nvGrpSpPr>
        <p:grpSpPr>
          <a:xfrm>
            <a:off x="3615153" y="1069512"/>
            <a:ext cx="1739296" cy="2600697"/>
            <a:chOff x="3615153" y="1069512"/>
            <a:chExt cx="1739296" cy="2600697"/>
          </a:xfrm>
        </p:grpSpPr>
        <p:grpSp>
          <p:nvGrpSpPr>
            <p:cNvPr id="494" name="Google Shape;494;p54"/>
            <p:cNvGrpSpPr/>
            <p:nvPr/>
          </p:nvGrpSpPr>
          <p:grpSpPr>
            <a:xfrm>
              <a:off x="3901895" y="1679982"/>
              <a:ext cx="1288516" cy="1538140"/>
              <a:chOff x="6473125" y="2260528"/>
              <a:chExt cx="1649828" cy="1969450"/>
            </a:xfrm>
          </p:grpSpPr>
          <p:grpSp>
            <p:nvGrpSpPr>
              <p:cNvPr id="495" name="Google Shape;495;p54"/>
              <p:cNvGrpSpPr/>
              <p:nvPr/>
            </p:nvGrpSpPr>
            <p:grpSpPr>
              <a:xfrm>
                <a:off x="6473125" y="2260528"/>
                <a:ext cx="336386" cy="1969200"/>
                <a:chOff x="4634825" y="2260778"/>
                <a:chExt cx="336386" cy="1969200"/>
              </a:xfrm>
            </p:grpSpPr>
            <p:sp>
              <p:nvSpPr>
                <p:cNvPr id="496" name="Google Shape;496;p54"/>
                <p:cNvSpPr/>
                <p:nvPr/>
              </p:nvSpPr>
              <p:spPr>
                <a:xfrm>
                  <a:off x="4634825" y="2588978"/>
                  <a:ext cx="328200" cy="328200"/>
                </a:xfrm>
                <a:prstGeom prst="rect">
                  <a:avLst/>
                </a:prstGeom>
                <a:solidFill>
                  <a:srgbClr val="D9D2E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54"/>
                <p:cNvSpPr/>
                <p:nvPr/>
              </p:nvSpPr>
              <p:spPr>
                <a:xfrm>
                  <a:off x="4634825" y="32453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54"/>
                <p:cNvSpPr/>
                <p:nvPr/>
              </p:nvSpPr>
              <p:spPr>
                <a:xfrm>
                  <a:off x="4634825" y="3573578"/>
                  <a:ext cx="328200" cy="328200"/>
                </a:xfrm>
                <a:prstGeom prst="rect">
                  <a:avLst/>
                </a:prstGeom>
                <a:solidFill>
                  <a:srgbClr val="F6B26B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54"/>
                <p:cNvSpPr/>
                <p:nvPr/>
              </p:nvSpPr>
              <p:spPr>
                <a:xfrm>
                  <a:off x="4634825" y="3901778"/>
                  <a:ext cx="328200" cy="328200"/>
                </a:xfrm>
                <a:prstGeom prst="rect">
                  <a:avLst/>
                </a:prstGeom>
                <a:solidFill>
                  <a:srgbClr val="F4807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00" name="Google Shape;500;p54"/>
                <p:cNvGrpSpPr/>
                <p:nvPr/>
              </p:nvGrpSpPr>
              <p:grpSpPr>
                <a:xfrm>
                  <a:off x="4634825" y="2260778"/>
                  <a:ext cx="336386" cy="328200"/>
                  <a:chOff x="4634825" y="1193978"/>
                  <a:chExt cx="336386" cy="328200"/>
                </a:xfrm>
              </p:grpSpPr>
              <p:sp>
                <p:nvSpPr>
                  <p:cNvPr id="501" name="Google Shape;501;p54"/>
                  <p:cNvSpPr/>
                  <p:nvPr/>
                </p:nvSpPr>
                <p:spPr>
                  <a:xfrm>
                    <a:off x="4634825" y="1193978"/>
                    <a:ext cx="328200" cy="3282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502" name="Google Shape;502;p54"/>
                  <p:cNvCxnSpPr/>
                  <p:nvPr/>
                </p:nvCxnSpPr>
                <p:spPr>
                  <a:xfrm>
                    <a:off x="4646911" y="1238775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03" name="Google Shape;503;p54"/>
                  <p:cNvCxnSpPr/>
                  <p:nvPr/>
                </p:nvCxnSpPr>
                <p:spPr>
                  <a:xfrm>
                    <a:off x="4646036" y="1287926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04" name="Google Shape;504;p54"/>
                  <p:cNvCxnSpPr/>
                  <p:nvPr/>
                </p:nvCxnSpPr>
                <p:spPr>
                  <a:xfrm>
                    <a:off x="4643936" y="1337078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05" name="Google Shape;505;p54"/>
                  <p:cNvCxnSpPr/>
                  <p:nvPr/>
                </p:nvCxnSpPr>
                <p:spPr>
                  <a:xfrm>
                    <a:off x="4643936" y="1386229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06" name="Google Shape;506;p54"/>
                  <p:cNvCxnSpPr/>
                  <p:nvPr/>
                </p:nvCxnSpPr>
                <p:spPr>
                  <a:xfrm>
                    <a:off x="4646911" y="1484532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07" name="Google Shape;507;p54"/>
                  <p:cNvCxnSpPr/>
                  <p:nvPr/>
                </p:nvCxnSpPr>
                <p:spPr>
                  <a:xfrm>
                    <a:off x="4646911" y="1435381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08" name="Google Shape;508;p54"/>
                <p:cNvGrpSpPr/>
                <p:nvPr/>
              </p:nvGrpSpPr>
              <p:grpSpPr>
                <a:xfrm>
                  <a:off x="4634825" y="2917178"/>
                  <a:ext cx="334956" cy="328200"/>
                  <a:chOff x="4634825" y="1850378"/>
                  <a:chExt cx="334956" cy="328200"/>
                </a:xfrm>
              </p:grpSpPr>
              <p:sp>
                <p:nvSpPr>
                  <p:cNvPr id="509" name="Google Shape;509;p54"/>
                  <p:cNvSpPr/>
                  <p:nvPr/>
                </p:nvSpPr>
                <p:spPr>
                  <a:xfrm>
                    <a:off x="4634825" y="1850378"/>
                    <a:ext cx="328200" cy="3282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510" name="Google Shape;510;p54"/>
                  <p:cNvCxnSpPr/>
                  <p:nvPr/>
                </p:nvCxnSpPr>
                <p:spPr>
                  <a:xfrm>
                    <a:off x="4644051" y="1933598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11" name="Google Shape;511;p54"/>
                  <p:cNvCxnSpPr/>
                  <p:nvPr/>
                </p:nvCxnSpPr>
                <p:spPr>
                  <a:xfrm>
                    <a:off x="4643936" y="2097289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12" name="Google Shape;512;p54"/>
                  <p:cNvCxnSpPr/>
                  <p:nvPr/>
                </p:nvCxnSpPr>
                <p:spPr>
                  <a:xfrm>
                    <a:off x="4645481" y="2014156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513" name="Google Shape;513;p54"/>
              <p:cNvGrpSpPr/>
              <p:nvPr/>
            </p:nvGrpSpPr>
            <p:grpSpPr>
              <a:xfrm>
                <a:off x="6801777" y="2260528"/>
                <a:ext cx="336386" cy="1969200"/>
                <a:chOff x="4634825" y="2260778"/>
                <a:chExt cx="336386" cy="1969200"/>
              </a:xfrm>
            </p:grpSpPr>
            <p:sp>
              <p:nvSpPr>
                <p:cNvPr id="514" name="Google Shape;514;p54"/>
                <p:cNvSpPr/>
                <p:nvPr/>
              </p:nvSpPr>
              <p:spPr>
                <a:xfrm>
                  <a:off x="4634825" y="25889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54"/>
                <p:cNvSpPr/>
                <p:nvPr/>
              </p:nvSpPr>
              <p:spPr>
                <a:xfrm>
                  <a:off x="4634825" y="32453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54"/>
                <p:cNvSpPr/>
                <p:nvPr/>
              </p:nvSpPr>
              <p:spPr>
                <a:xfrm>
                  <a:off x="4634825" y="3573578"/>
                  <a:ext cx="328200" cy="328200"/>
                </a:xfrm>
                <a:prstGeom prst="rect">
                  <a:avLst/>
                </a:prstGeom>
                <a:solidFill>
                  <a:srgbClr val="FCE5CD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54"/>
                <p:cNvSpPr/>
                <p:nvPr/>
              </p:nvSpPr>
              <p:spPr>
                <a:xfrm>
                  <a:off x="4634825" y="3901778"/>
                  <a:ext cx="328200" cy="3282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18" name="Google Shape;518;p54"/>
                <p:cNvGrpSpPr/>
                <p:nvPr/>
              </p:nvGrpSpPr>
              <p:grpSpPr>
                <a:xfrm>
                  <a:off x="4634825" y="2260778"/>
                  <a:ext cx="336386" cy="328200"/>
                  <a:chOff x="4634825" y="1193978"/>
                  <a:chExt cx="336386" cy="328200"/>
                </a:xfrm>
              </p:grpSpPr>
              <p:sp>
                <p:nvSpPr>
                  <p:cNvPr id="519" name="Google Shape;519;p54"/>
                  <p:cNvSpPr/>
                  <p:nvPr/>
                </p:nvSpPr>
                <p:spPr>
                  <a:xfrm>
                    <a:off x="4634825" y="1193978"/>
                    <a:ext cx="328200" cy="3282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520" name="Google Shape;520;p54"/>
                  <p:cNvCxnSpPr/>
                  <p:nvPr/>
                </p:nvCxnSpPr>
                <p:spPr>
                  <a:xfrm>
                    <a:off x="4646911" y="1238775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21" name="Google Shape;521;p54"/>
                  <p:cNvCxnSpPr/>
                  <p:nvPr/>
                </p:nvCxnSpPr>
                <p:spPr>
                  <a:xfrm>
                    <a:off x="4646036" y="1287926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22" name="Google Shape;522;p54"/>
                  <p:cNvCxnSpPr/>
                  <p:nvPr/>
                </p:nvCxnSpPr>
                <p:spPr>
                  <a:xfrm>
                    <a:off x="4643936" y="1337078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23" name="Google Shape;523;p54"/>
                  <p:cNvCxnSpPr/>
                  <p:nvPr/>
                </p:nvCxnSpPr>
                <p:spPr>
                  <a:xfrm>
                    <a:off x="4643936" y="1386229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24" name="Google Shape;524;p54"/>
                  <p:cNvCxnSpPr/>
                  <p:nvPr/>
                </p:nvCxnSpPr>
                <p:spPr>
                  <a:xfrm>
                    <a:off x="4646911" y="1484532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25" name="Google Shape;525;p54"/>
                  <p:cNvCxnSpPr/>
                  <p:nvPr/>
                </p:nvCxnSpPr>
                <p:spPr>
                  <a:xfrm>
                    <a:off x="4646911" y="1435381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26" name="Google Shape;526;p54"/>
                <p:cNvGrpSpPr/>
                <p:nvPr/>
              </p:nvGrpSpPr>
              <p:grpSpPr>
                <a:xfrm>
                  <a:off x="4634825" y="2917178"/>
                  <a:ext cx="334956" cy="328200"/>
                  <a:chOff x="4634825" y="1850378"/>
                  <a:chExt cx="334956" cy="328200"/>
                </a:xfrm>
              </p:grpSpPr>
              <p:sp>
                <p:nvSpPr>
                  <p:cNvPr id="527" name="Google Shape;527;p54"/>
                  <p:cNvSpPr/>
                  <p:nvPr/>
                </p:nvSpPr>
                <p:spPr>
                  <a:xfrm>
                    <a:off x="4634825" y="1850378"/>
                    <a:ext cx="328200" cy="3282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528" name="Google Shape;528;p54"/>
                  <p:cNvCxnSpPr/>
                  <p:nvPr/>
                </p:nvCxnSpPr>
                <p:spPr>
                  <a:xfrm>
                    <a:off x="4644051" y="1933598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29" name="Google Shape;529;p54"/>
                  <p:cNvCxnSpPr/>
                  <p:nvPr/>
                </p:nvCxnSpPr>
                <p:spPr>
                  <a:xfrm>
                    <a:off x="4643936" y="2097289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30" name="Google Shape;530;p54"/>
                  <p:cNvCxnSpPr/>
                  <p:nvPr/>
                </p:nvCxnSpPr>
                <p:spPr>
                  <a:xfrm>
                    <a:off x="4645481" y="2014156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531" name="Google Shape;531;p54"/>
              <p:cNvGrpSpPr/>
              <p:nvPr/>
            </p:nvGrpSpPr>
            <p:grpSpPr>
              <a:xfrm>
                <a:off x="7129840" y="2260778"/>
                <a:ext cx="336386" cy="1969200"/>
                <a:chOff x="4634825" y="2260778"/>
                <a:chExt cx="336386" cy="1969200"/>
              </a:xfrm>
            </p:grpSpPr>
            <p:sp>
              <p:nvSpPr>
                <p:cNvPr id="532" name="Google Shape;532;p54"/>
                <p:cNvSpPr/>
                <p:nvPr/>
              </p:nvSpPr>
              <p:spPr>
                <a:xfrm>
                  <a:off x="4634825" y="25889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54"/>
                <p:cNvSpPr/>
                <p:nvPr/>
              </p:nvSpPr>
              <p:spPr>
                <a:xfrm>
                  <a:off x="4634825" y="3245378"/>
                  <a:ext cx="328200" cy="328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54"/>
                <p:cNvSpPr/>
                <p:nvPr/>
              </p:nvSpPr>
              <p:spPr>
                <a:xfrm>
                  <a:off x="4634825" y="35735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54"/>
                <p:cNvSpPr/>
                <p:nvPr/>
              </p:nvSpPr>
              <p:spPr>
                <a:xfrm>
                  <a:off x="4634825" y="3901778"/>
                  <a:ext cx="328200" cy="3282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36" name="Google Shape;536;p54"/>
                <p:cNvGrpSpPr/>
                <p:nvPr/>
              </p:nvGrpSpPr>
              <p:grpSpPr>
                <a:xfrm>
                  <a:off x="4634825" y="2260778"/>
                  <a:ext cx="336386" cy="328200"/>
                  <a:chOff x="4634825" y="1193978"/>
                  <a:chExt cx="336386" cy="328200"/>
                </a:xfrm>
              </p:grpSpPr>
              <p:sp>
                <p:nvSpPr>
                  <p:cNvPr id="537" name="Google Shape;537;p54"/>
                  <p:cNvSpPr/>
                  <p:nvPr/>
                </p:nvSpPr>
                <p:spPr>
                  <a:xfrm>
                    <a:off x="4634825" y="1193978"/>
                    <a:ext cx="328200" cy="3282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538" name="Google Shape;538;p54"/>
                  <p:cNvCxnSpPr/>
                  <p:nvPr/>
                </p:nvCxnSpPr>
                <p:spPr>
                  <a:xfrm>
                    <a:off x="4646911" y="1238775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39" name="Google Shape;539;p54"/>
                  <p:cNvCxnSpPr/>
                  <p:nvPr/>
                </p:nvCxnSpPr>
                <p:spPr>
                  <a:xfrm>
                    <a:off x="4646036" y="1287926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40" name="Google Shape;540;p54"/>
                  <p:cNvCxnSpPr/>
                  <p:nvPr/>
                </p:nvCxnSpPr>
                <p:spPr>
                  <a:xfrm>
                    <a:off x="4643936" y="1337078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41" name="Google Shape;541;p54"/>
                  <p:cNvCxnSpPr/>
                  <p:nvPr/>
                </p:nvCxnSpPr>
                <p:spPr>
                  <a:xfrm>
                    <a:off x="4643936" y="1386229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42" name="Google Shape;542;p54"/>
                  <p:cNvCxnSpPr/>
                  <p:nvPr/>
                </p:nvCxnSpPr>
                <p:spPr>
                  <a:xfrm>
                    <a:off x="4646911" y="1484532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43" name="Google Shape;543;p54"/>
                  <p:cNvCxnSpPr/>
                  <p:nvPr/>
                </p:nvCxnSpPr>
                <p:spPr>
                  <a:xfrm>
                    <a:off x="4646911" y="1435381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44" name="Google Shape;544;p54"/>
                <p:cNvGrpSpPr/>
                <p:nvPr/>
              </p:nvGrpSpPr>
              <p:grpSpPr>
                <a:xfrm>
                  <a:off x="4634825" y="2917178"/>
                  <a:ext cx="334956" cy="328200"/>
                  <a:chOff x="4634825" y="1850378"/>
                  <a:chExt cx="334956" cy="328200"/>
                </a:xfrm>
              </p:grpSpPr>
              <p:sp>
                <p:nvSpPr>
                  <p:cNvPr id="545" name="Google Shape;545;p54"/>
                  <p:cNvSpPr/>
                  <p:nvPr/>
                </p:nvSpPr>
                <p:spPr>
                  <a:xfrm>
                    <a:off x="4634825" y="1850378"/>
                    <a:ext cx="328200" cy="3282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546" name="Google Shape;546;p54"/>
                  <p:cNvCxnSpPr/>
                  <p:nvPr/>
                </p:nvCxnSpPr>
                <p:spPr>
                  <a:xfrm>
                    <a:off x="4644051" y="1933598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47" name="Google Shape;547;p54"/>
                  <p:cNvCxnSpPr/>
                  <p:nvPr/>
                </p:nvCxnSpPr>
                <p:spPr>
                  <a:xfrm>
                    <a:off x="4643936" y="2097289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48" name="Google Shape;548;p54"/>
                  <p:cNvCxnSpPr/>
                  <p:nvPr/>
                </p:nvCxnSpPr>
                <p:spPr>
                  <a:xfrm>
                    <a:off x="4645481" y="2014156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549" name="Google Shape;549;p54"/>
              <p:cNvGrpSpPr/>
              <p:nvPr/>
            </p:nvGrpSpPr>
            <p:grpSpPr>
              <a:xfrm>
                <a:off x="7458492" y="2260778"/>
                <a:ext cx="336386" cy="1969200"/>
                <a:chOff x="4634825" y="2260778"/>
                <a:chExt cx="336386" cy="1969200"/>
              </a:xfrm>
            </p:grpSpPr>
            <p:sp>
              <p:nvSpPr>
                <p:cNvPr id="550" name="Google Shape;550;p54"/>
                <p:cNvSpPr/>
                <p:nvPr/>
              </p:nvSpPr>
              <p:spPr>
                <a:xfrm>
                  <a:off x="4634825" y="2588978"/>
                  <a:ext cx="328200" cy="328200"/>
                </a:xfrm>
                <a:prstGeom prst="rect">
                  <a:avLst/>
                </a:prstGeom>
                <a:solidFill>
                  <a:srgbClr val="8E7CC3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54"/>
                <p:cNvSpPr/>
                <p:nvPr/>
              </p:nvSpPr>
              <p:spPr>
                <a:xfrm>
                  <a:off x="4634825" y="32453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54"/>
                <p:cNvSpPr/>
                <p:nvPr/>
              </p:nvSpPr>
              <p:spPr>
                <a:xfrm>
                  <a:off x="4634825" y="35735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54"/>
                <p:cNvSpPr/>
                <p:nvPr/>
              </p:nvSpPr>
              <p:spPr>
                <a:xfrm>
                  <a:off x="4634825" y="3901778"/>
                  <a:ext cx="328200" cy="328200"/>
                </a:xfrm>
                <a:prstGeom prst="rect">
                  <a:avLst/>
                </a:prstGeom>
                <a:solidFill>
                  <a:srgbClr val="E06666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54" name="Google Shape;554;p54"/>
                <p:cNvGrpSpPr/>
                <p:nvPr/>
              </p:nvGrpSpPr>
              <p:grpSpPr>
                <a:xfrm>
                  <a:off x="4634825" y="2260778"/>
                  <a:ext cx="336386" cy="328200"/>
                  <a:chOff x="4634825" y="1193978"/>
                  <a:chExt cx="336386" cy="328200"/>
                </a:xfrm>
              </p:grpSpPr>
              <p:sp>
                <p:nvSpPr>
                  <p:cNvPr id="555" name="Google Shape;555;p54"/>
                  <p:cNvSpPr/>
                  <p:nvPr/>
                </p:nvSpPr>
                <p:spPr>
                  <a:xfrm>
                    <a:off x="4634825" y="1193978"/>
                    <a:ext cx="328200" cy="3282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556" name="Google Shape;556;p54"/>
                  <p:cNvCxnSpPr/>
                  <p:nvPr/>
                </p:nvCxnSpPr>
                <p:spPr>
                  <a:xfrm>
                    <a:off x="4646911" y="1238775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57" name="Google Shape;557;p54"/>
                  <p:cNvCxnSpPr/>
                  <p:nvPr/>
                </p:nvCxnSpPr>
                <p:spPr>
                  <a:xfrm>
                    <a:off x="4646036" y="1287926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58" name="Google Shape;558;p54"/>
                  <p:cNvCxnSpPr/>
                  <p:nvPr/>
                </p:nvCxnSpPr>
                <p:spPr>
                  <a:xfrm>
                    <a:off x="4643936" y="1337078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59" name="Google Shape;559;p54"/>
                  <p:cNvCxnSpPr/>
                  <p:nvPr/>
                </p:nvCxnSpPr>
                <p:spPr>
                  <a:xfrm>
                    <a:off x="4643936" y="1386229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60" name="Google Shape;560;p54"/>
                  <p:cNvCxnSpPr/>
                  <p:nvPr/>
                </p:nvCxnSpPr>
                <p:spPr>
                  <a:xfrm>
                    <a:off x="4646911" y="1484532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61" name="Google Shape;561;p54"/>
                  <p:cNvCxnSpPr/>
                  <p:nvPr/>
                </p:nvCxnSpPr>
                <p:spPr>
                  <a:xfrm>
                    <a:off x="4646911" y="1435381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62" name="Google Shape;562;p54"/>
                <p:cNvGrpSpPr/>
                <p:nvPr/>
              </p:nvGrpSpPr>
              <p:grpSpPr>
                <a:xfrm>
                  <a:off x="4634825" y="2917178"/>
                  <a:ext cx="334956" cy="328200"/>
                  <a:chOff x="4634825" y="1850378"/>
                  <a:chExt cx="334956" cy="328200"/>
                </a:xfrm>
              </p:grpSpPr>
              <p:sp>
                <p:nvSpPr>
                  <p:cNvPr id="563" name="Google Shape;563;p54"/>
                  <p:cNvSpPr/>
                  <p:nvPr/>
                </p:nvSpPr>
                <p:spPr>
                  <a:xfrm>
                    <a:off x="4634825" y="1850378"/>
                    <a:ext cx="328200" cy="3282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564" name="Google Shape;564;p54"/>
                  <p:cNvCxnSpPr/>
                  <p:nvPr/>
                </p:nvCxnSpPr>
                <p:spPr>
                  <a:xfrm>
                    <a:off x="4644051" y="1933598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65" name="Google Shape;565;p54"/>
                  <p:cNvCxnSpPr/>
                  <p:nvPr/>
                </p:nvCxnSpPr>
                <p:spPr>
                  <a:xfrm>
                    <a:off x="4643936" y="2097289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66" name="Google Shape;566;p54"/>
                  <p:cNvCxnSpPr/>
                  <p:nvPr/>
                </p:nvCxnSpPr>
                <p:spPr>
                  <a:xfrm>
                    <a:off x="4645481" y="2014156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567" name="Google Shape;567;p54"/>
              <p:cNvGrpSpPr/>
              <p:nvPr/>
            </p:nvGrpSpPr>
            <p:grpSpPr>
              <a:xfrm>
                <a:off x="7786567" y="2260528"/>
                <a:ext cx="336386" cy="1969200"/>
                <a:chOff x="4634825" y="2260778"/>
                <a:chExt cx="336386" cy="1969200"/>
              </a:xfrm>
            </p:grpSpPr>
            <p:sp>
              <p:nvSpPr>
                <p:cNvPr id="568" name="Google Shape;568;p54"/>
                <p:cNvSpPr/>
                <p:nvPr/>
              </p:nvSpPr>
              <p:spPr>
                <a:xfrm>
                  <a:off x="4634825" y="25889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54"/>
                <p:cNvSpPr/>
                <p:nvPr/>
              </p:nvSpPr>
              <p:spPr>
                <a:xfrm>
                  <a:off x="4634825" y="3245378"/>
                  <a:ext cx="328200" cy="328200"/>
                </a:xfrm>
                <a:prstGeom prst="rect">
                  <a:avLst/>
                </a:prstGeom>
                <a:solidFill>
                  <a:srgbClr val="6AA84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54"/>
                <p:cNvSpPr/>
                <p:nvPr/>
              </p:nvSpPr>
              <p:spPr>
                <a:xfrm>
                  <a:off x="4634825" y="3573578"/>
                  <a:ext cx="328200" cy="328200"/>
                </a:xfrm>
                <a:prstGeom prst="rect">
                  <a:avLst/>
                </a:prstGeom>
                <a:solidFill>
                  <a:srgbClr val="FCE5CD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54"/>
                <p:cNvSpPr/>
                <p:nvPr/>
              </p:nvSpPr>
              <p:spPr>
                <a:xfrm>
                  <a:off x="4634825" y="3901778"/>
                  <a:ext cx="328200" cy="3282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72" name="Google Shape;572;p54"/>
                <p:cNvGrpSpPr/>
                <p:nvPr/>
              </p:nvGrpSpPr>
              <p:grpSpPr>
                <a:xfrm>
                  <a:off x="4634825" y="2260778"/>
                  <a:ext cx="336386" cy="328200"/>
                  <a:chOff x="4634825" y="1193978"/>
                  <a:chExt cx="336386" cy="328200"/>
                </a:xfrm>
              </p:grpSpPr>
              <p:sp>
                <p:nvSpPr>
                  <p:cNvPr id="573" name="Google Shape;573;p54"/>
                  <p:cNvSpPr/>
                  <p:nvPr/>
                </p:nvSpPr>
                <p:spPr>
                  <a:xfrm>
                    <a:off x="4634825" y="1193978"/>
                    <a:ext cx="328200" cy="3282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574" name="Google Shape;574;p54"/>
                  <p:cNvCxnSpPr/>
                  <p:nvPr/>
                </p:nvCxnSpPr>
                <p:spPr>
                  <a:xfrm>
                    <a:off x="4646911" y="1238775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75" name="Google Shape;575;p54"/>
                  <p:cNvCxnSpPr/>
                  <p:nvPr/>
                </p:nvCxnSpPr>
                <p:spPr>
                  <a:xfrm>
                    <a:off x="4646036" y="1287926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76" name="Google Shape;576;p54"/>
                  <p:cNvCxnSpPr/>
                  <p:nvPr/>
                </p:nvCxnSpPr>
                <p:spPr>
                  <a:xfrm>
                    <a:off x="4643936" y="1337078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77" name="Google Shape;577;p54"/>
                  <p:cNvCxnSpPr/>
                  <p:nvPr/>
                </p:nvCxnSpPr>
                <p:spPr>
                  <a:xfrm>
                    <a:off x="4643936" y="1386229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78" name="Google Shape;578;p54"/>
                  <p:cNvCxnSpPr/>
                  <p:nvPr/>
                </p:nvCxnSpPr>
                <p:spPr>
                  <a:xfrm>
                    <a:off x="4646911" y="1484532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79" name="Google Shape;579;p54"/>
                  <p:cNvCxnSpPr/>
                  <p:nvPr/>
                </p:nvCxnSpPr>
                <p:spPr>
                  <a:xfrm>
                    <a:off x="4646911" y="1435381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580" name="Google Shape;580;p54"/>
                <p:cNvGrpSpPr/>
                <p:nvPr/>
              </p:nvGrpSpPr>
              <p:grpSpPr>
                <a:xfrm>
                  <a:off x="4634825" y="2917178"/>
                  <a:ext cx="334956" cy="328200"/>
                  <a:chOff x="4634825" y="1850378"/>
                  <a:chExt cx="334956" cy="328200"/>
                </a:xfrm>
              </p:grpSpPr>
              <p:sp>
                <p:nvSpPr>
                  <p:cNvPr id="581" name="Google Shape;581;p54"/>
                  <p:cNvSpPr/>
                  <p:nvPr/>
                </p:nvSpPr>
                <p:spPr>
                  <a:xfrm>
                    <a:off x="4634825" y="1850378"/>
                    <a:ext cx="328200" cy="328200"/>
                  </a:xfrm>
                  <a:prstGeom prst="rect">
                    <a:avLst/>
                  </a:prstGeom>
                  <a:solidFill>
                    <a:srgbClr val="EEEEEE"/>
                  </a:solidFill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582" name="Google Shape;582;p54"/>
                  <p:cNvCxnSpPr/>
                  <p:nvPr/>
                </p:nvCxnSpPr>
                <p:spPr>
                  <a:xfrm>
                    <a:off x="4644051" y="1933598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83" name="Google Shape;583;p54"/>
                  <p:cNvCxnSpPr/>
                  <p:nvPr/>
                </p:nvCxnSpPr>
                <p:spPr>
                  <a:xfrm>
                    <a:off x="4643936" y="2097289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584" name="Google Shape;584;p54"/>
                  <p:cNvCxnSpPr/>
                  <p:nvPr/>
                </p:nvCxnSpPr>
                <p:spPr>
                  <a:xfrm>
                    <a:off x="4645481" y="2014156"/>
                    <a:ext cx="3243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000000"/>
                    </a:solidFill>
                    <a:prstDash val="dash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grpSp>
          <p:nvGrpSpPr>
            <p:cNvPr id="585" name="Google Shape;585;p54"/>
            <p:cNvGrpSpPr/>
            <p:nvPr/>
          </p:nvGrpSpPr>
          <p:grpSpPr>
            <a:xfrm>
              <a:off x="3747621" y="1069512"/>
              <a:ext cx="1606828" cy="325673"/>
              <a:chOff x="6313431" y="1489234"/>
              <a:chExt cx="1658917" cy="328200"/>
            </a:xfrm>
          </p:grpSpPr>
          <p:grpSp>
            <p:nvGrpSpPr>
              <p:cNvPr id="586" name="Google Shape;586;p54"/>
              <p:cNvGrpSpPr/>
              <p:nvPr/>
            </p:nvGrpSpPr>
            <p:grpSpPr>
              <a:xfrm rot="5400000">
                <a:off x="6969831" y="832834"/>
                <a:ext cx="328200" cy="1641000"/>
                <a:chOff x="4634825" y="2588978"/>
                <a:chExt cx="328200" cy="1641000"/>
              </a:xfrm>
            </p:grpSpPr>
            <p:sp>
              <p:nvSpPr>
                <p:cNvPr id="587" name="Google Shape;587;p54"/>
                <p:cNvSpPr/>
                <p:nvPr/>
              </p:nvSpPr>
              <p:spPr>
                <a:xfrm>
                  <a:off x="4634825" y="25889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54"/>
                <p:cNvSpPr/>
                <p:nvPr/>
              </p:nvSpPr>
              <p:spPr>
                <a:xfrm>
                  <a:off x="4634825" y="32453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54"/>
                <p:cNvSpPr/>
                <p:nvPr/>
              </p:nvSpPr>
              <p:spPr>
                <a:xfrm>
                  <a:off x="4634825" y="35735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54"/>
                <p:cNvSpPr/>
                <p:nvPr/>
              </p:nvSpPr>
              <p:spPr>
                <a:xfrm>
                  <a:off x="4634825" y="39017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54"/>
                <p:cNvSpPr/>
                <p:nvPr/>
              </p:nvSpPr>
              <p:spPr>
                <a:xfrm>
                  <a:off x="4634825" y="29171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2" name="Google Shape;592;p54"/>
              <p:cNvSpPr txBox="1"/>
              <p:nvPr/>
            </p:nvSpPr>
            <p:spPr>
              <a:xfrm>
                <a:off x="6331348" y="1552107"/>
                <a:ext cx="1641000" cy="25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 i="1"/>
                  <a:t>V</a:t>
                </a:r>
                <a:r>
                  <a:rPr lang="en-GB" sz="1000" i="1" baseline="-25000"/>
                  <a:t>1</a:t>
                </a:r>
                <a:r>
                  <a:rPr lang="en-GB" sz="1000" i="1"/>
                  <a:t>G</a:t>
                </a:r>
                <a:r>
                  <a:rPr lang="en-GB" sz="1000" i="1" baseline="-25000"/>
                  <a:t>1</a:t>
                </a:r>
                <a:r>
                  <a:rPr lang="en-GB" sz="1000"/>
                  <a:t>   …     …      …   </a:t>
                </a:r>
                <a:r>
                  <a:rPr lang="en-GB" sz="1000" i="1"/>
                  <a:t>V</a:t>
                </a:r>
                <a:r>
                  <a:rPr lang="en-GB" sz="1000" i="1" baseline="-25000"/>
                  <a:t>M</a:t>
                </a:r>
                <a:r>
                  <a:rPr lang="en-GB" sz="1000" i="1"/>
                  <a:t>G</a:t>
                </a:r>
                <a:r>
                  <a:rPr lang="en-GB" sz="1000" i="1" baseline="-25000"/>
                  <a:t>N</a:t>
                </a:r>
                <a:endParaRPr sz="1000" i="1" baseline="-25000"/>
              </a:p>
            </p:txBody>
          </p:sp>
        </p:grpSp>
        <p:cxnSp>
          <p:nvCxnSpPr>
            <p:cNvPr id="593" name="Google Shape;593;p54"/>
            <p:cNvCxnSpPr>
              <a:stCxn id="590" idx="3"/>
              <a:endCxn id="594" idx="0"/>
            </p:cNvCxnSpPr>
            <p:nvPr/>
          </p:nvCxnSpPr>
          <p:spPr>
            <a:xfrm rot="-5400000" flipH="1">
              <a:off x="3824218" y="1477534"/>
              <a:ext cx="288300" cy="123600"/>
            </a:xfrm>
            <a:prstGeom prst="curvedConnector3">
              <a:avLst>
                <a:gd name="adj1" fmla="val 49991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595" name="Google Shape;595;p54"/>
            <p:cNvCxnSpPr>
              <a:stCxn id="589" idx="3"/>
              <a:endCxn id="519" idx="0"/>
            </p:cNvCxnSpPr>
            <p:nvPr/>
          </p:nvCxnSpPr>
          <p:spPr>
            <a:xfrm rot="-5400000" flipH="1">
              <a:off x="4113313" y="1506334"/>
              <a:ext cx="284700" cy="62400"/>
            </a:xfrm>
            <a:prstGeom prst="curvedConnector3">
              <a:avLst>
                <a:gd name="adj1" fmla="val 50012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596" name="Google Shape;596;p54"/>
            <p:cNvCxnSpPr>
              <a:stCxn id="588" idx="3"/>
              <a:endCxn id="537" idx="0"/>
            </p:cNvCxnSpPr>
            <p:nvPr/>
          </p:nvCxnSpPr>
          <p:spPr>
            <a:xfrm rot="-5400000" flipH="1">
              <a:off x="4400157" y="1537384"/>
              <a:ext cx="285000" cy="600"/>
            </a:xfrm>
            <a:prstGeom prst="curvedConnector3">
              <a:avLst>
                <a:gd name="adj1" fmla="val 50005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597" name="Google Shape;597;p54"/>
            <p:cNvCxnSpPr>
              <a:stCxn id="591" idx="3"/>
              <a:endCxn id="555" idx="0"/>
            </p:cNvCxnSpPr>
            <p:nvPr/>
          </p:nvCxnSpPr>
          <p:spPr>
            <a:xfrm rot="5400000">
              <a:off x="4687452" y="1507384"/>
              <a:ext cx="285000" cy="60600"/>
            </a:xfrm>
            <a:prstGeom prst="curvedConnector3">
              <a:avLst>
                <a:gd name="adj1" fmla="val 50005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598" name="Google Shape;598;p54"/>
            <p:cNvCxnSpPr>
              <a:stCxn id="587" idx="3"/>
              <a:endCxn id="573" idx="0"/>
            </p:cNvCxnSpPr>
            <p:nvPr/>
          </p:nvCxnSpPr>
          <p:spPr>
            <a:xfrm rot="5400000">
              <a:off x="4974596" y="1476334"/>
              <a:ext cx="284700" cy="122400"/>
            </a:xfrm>
            <a:prstGeom prst="curvedConnector3">
              <a:avLst>
                <a:gd name="adj1" fmla="val 50012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599" name="Google Shape;599;p54"/>
            <p:cNvCxnSpPr>
              <a:cxnSpLocks/>
              <a:stCxn id="470" idx="3"/>
              <a:endCxn id="501" idx="1"/>
            </p:cNvCxnSpPr>
            <p:nvPr/>
          </p:nvCxnSpPr>
          <p:spPr>
            <a:xfrm>
              <a:off x="3615153" y="1808339"/>
              <a:ext cx="286800" cy="600"/>
            </a:xfrm>
            <a:prstGeom prst="curvedConnector3">
              <a:avLst>
                <a:gd name="adj1" fmla="val 49986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600" name="Google Shape;600;p54"/>
            <p:cNvCxnSpPr>
              <a:cxnSpLocks/>
              <a:stCxn id="472" idx="3"/>
              <a:endCxn id="496" idx="1"/>
            </p:cNvCxnSpPr>
            <p:nvPr/>
          </p:nvCxnSpPr>
          <p:spPr>
            <a:xfrm>
              <a:off x="3615153" y="2064663"/>
              <a:ext cx="286800" cy="600"/>
            </a:xfrm>
            <a:prstGeom prst="curvedConnector3">
              <a:avLst>
                <a:gd name="adj1" fmla="val 49986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601" name="Google Shape;601;p54"/>
            <p:cNvCxnSpPr>
              <a:cxnSpLocks/>
              <a:stCxn id="474" idx="3"/>
              <a:endCxn id="509" idx="1"/>
            </p:cNvCxnSpPr>
            <p:nvPr/>
          </p:nvCxnSpPr>
          <p:spPr>
            <a:xfrm>
              <a:off x="3615153" y="2320988"/>
              <a:ext cx="286800" cy="600"/>
            </a:xfrm>
            <a:prstGeom prst="curvedConnector3">
              <a:avLst>
                <a:gd name="adj1" fmla="val 49986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602" name="Google Shape;602;p54"/>
            <p:cNvCxnSpPr>
              <a:cxnSpLocks/>
              <a:stCxn id="476" idx="3"/>
              <a:endCxn id="497" idx="1"/>
            </p:cNvCxnSpPr>
            <p:nvPr/>
          </p:nvCxnSpPr>
          <p:spPr>
            <a:xfrm>
              <a:off x="3615153" y="2577312"/>
              <a:ext cx="286800" cy="600"/>
            </a:xfrm>
            <a:prstGeom prst="curvedConnector3">
              <a:avLst>
                <a:gd name="adj1" fmla="val 49986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603" name="Google Shape;603;p54"/>
            <p:cNvCxnSpPr>
              <a:cxnSpLocks/>
              <a:stCxn id="478" idx="3"/>
              <a:endCxn id="498" idx="1"/>
            </p:cNvCxnSpPr>
            <p:nvPr/>
          </p:nvCxnSpPr>
          <p:spPr>
            <a:xfrm>
              <a:off x="3615153" y="2833636"/>
              <a:ext cx="286800" cy="600"/>
            </a:xfrm>
            <a:prstGeom prst="curvedConnector3">
              <a:avLst>
                <a:gd name="adj1" fmla="val 49986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604" name="Google Shape;604;p54"/>
            <p:cNvCxnSpPr>
              <a:cxnSpLocks/>
              <a:stCxn id="480" idx="3"/>
              <a:endCxn id="499" idx="1"/>
            </p:cNvCxnSpPr>
            <p:nvPr/>
          </p:nvCxnSpPr>
          <p:spPr>
            <a:xfrm>
              <a:off x="3615153" y="3089960"/>
              <a:ext cx="286800" cy="600"/>
            </a:xfrm>
            <a:prstGeom prst="curvedConnector3">
              <a:avLst>
                <a:gd name="adj1" fmla="val 49986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sp>
          <p:nvSpPr>
            <p:cNvPr id="605" name="Google Shape;605;p54"/>
            <p:cNvSpPr txBox="1"/>
            <p:nvPr/>
          </p:nvSpPr>
          <p:spPr>
            <a:xfrm>
              <a:off x="4103971" y="3301509"/>
              <a:ext cx="1018200" cy="36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/>
                <a:t>Variant-Gene</a:t>
              </a:r>
              <a:endParaRPr sz="12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/>
                <a:t>annotation</a:t>
              </a:r>
              <a:endParaRPr sz="1200" b="1"/>
            </a:p>
          </p:txBody>
        </p:sp>
        <p:sp>
          <p:nvSpPr>
            <p:cNvPr id="594" name="Google Shape;594;p54"/>
            <p:cNvSpPr/>
            <p:nvPr/>
          </p:nvSpPr>
          <p:spPr>
            <a:xfrm>
              <a:off x="3906565" y="1683538"/>
              <a:ext cx="247500" cy="276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4"/>
            <p:cNvSpPr/>
            <p:nvPr/>
          </p:nvSpPr>
          <p:spPr>
            <a:xfrm>
              <a:off x="3906565" y="1795002"/>
              <a:ext cx="245700" cy="309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4"/>
            <p:cNvSpPr/>
            <p:nvPr/>
          </p:nvSpPr>
          <p:spPr>
            <a:xfrm>
              <a:off x="3905139" y="1910214"/>
              <a:ext cx="247500" cy="222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4"/>
            <p:cNvSpPr/>
            <p:nvPr/>
          </p:nvSpPr>
          <p:spPr>
            <a:xfrm>
              <a:off x="4163190" y="1872650"/>
              <a:ext cx="245700" cy="309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4"/>
            <p:cNvSpPr/>
            <p:nvPr/>
          </p:nvSpPr>
          <p:spPr>
            <a:xfrm>
              <a:off x="4419641" y="1683538"/>
              <a:ext cx="247500" cy="276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4"/>
            <p:cNvSpPr/>
            <p:nvPr/>
          </p:nvSpPr>
          <p:spPr>
            <a:xfrm>
              <a:off x="4417766" y="1756988"/>
              <a:ext cx="249300" cy="309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4"/>
            <p:cNvSpPr/>
            <p:nvPr/>
          </p:nvSpPr>
          <p:spPr>
            <a:xfrm>
              <a:off x="4932385" y="1795002"/>
              <a:ext cx="245700" cy="309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4"/>
            <p:cNvSpPr/>
            <p:nvPr/>
          </p:nvSpPr>
          <p:spPr>
            <a:xfrm rot="10800000" flipH="1">
              <a:off x="3905139" y="2323039"/>
              <a:ext cx="249300" cy="597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4"/>
            <p:cNvSpPr/>
            <p:nvPr/>
          </p:nvSpPr>
          <p:spPr>
            <a:xfrm rot="10800000" flipH="1">
              <a:off x="4163444" y="2261416"/>
              <a:ext cx="248100" cy="558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4"/>
            <p:cNvSpPr/>
            <p:nvPr/>
          </p:nvSpPr>
          <p:spPr>
            <a:xfrm rot="10800000" flipH="1">
              <a:off x="4932970" y="2389241"/>
              <a:ext cx="248100" cy="558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4"/>
            <p:cNvSpPr/>
            <p:nvPr/>
          </p:nvSpPr>
          <p:spPr>
            <a:xfrm rot="10800000" flipH="1">
              <a:off x="4931252" y="2194559"/>
              <a:ext cx="247800" cy="58500"/>
            </a:xfrm>
            <a:prstGeom prst="rect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DA9712-B8E5-574C-8DC3-131CC9D8DAB5}"/>
              </a:ext>
            </a:extLst>
          </p:cNvPr>
          <p:cNvGrpSpPr/>
          <p:nvPr/>
        </p:nvGrpSpPr>
        <p:grpSpPr>
          <a:xfrm>
            <a:off x="6972750" y="3218015"/>
            <a:ext cx="1720200" cy="1034135"/>
            <a:chOff x="6972750" y="3218015"/>
            <a:chExt cx="1720200" cy="1034135"/>
          </a:xfrm>
        </p:grpSpPr>
        <p:cxnSp>
          <p:nvCxnSpPr>
            <p:cNvPr id="712" name="Google Shape;712;p54"/>
            <p:cNvCxnSpPr>
              <a:stCxn id="672" idx="2"/>
              <a:endCxn id="713" idx="1"/>
            </p:cNvCxnSpPr>
            <p:nvPr/>
          </p:nvCxnSpPr>
          <p:spPr>
            <a:xfrm rot="-5400000" flipH="1">
              <a:off x="7141825" y="3396365"/>
              <a:ext cx="357300" cy="600"/>
            </a:xfrm>
            <a:prstGeom prst="curvedConnector3">
              <a:avLst>
                <a:gd name="adj1" fmla="val 49997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714" name="Google Shape;714;p54"/>
            <p:cNvCxnSpPr>
              <a:stCxn id="679" idx="2"/>
              <a:endCxn id="715" idx="1"/>
            </p:cNvCxnSpPr>
            <p:nvPr/>
          </p:nvCxnSpPr>
          <p:spPr>
            <a:xfrm rot="-5400000" flipH="1">
              <a:off x="7398502" y="3396365"/>
              <a:ext cx="357300" cy="600"/>
            </a:xfrm>
            <a:prstGeom prst="curvedConnector3">
              <a:avLst>
                <a:gd name="adj1" fmla="val 49997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716" name="Google Shape;716;p54"/>
            <p:cNvCxnSpPr>
              <a:stCxn id="686" idx="2"/>
              <a:endCxn id="717" idx="1"/>
            </p:cNvCxnSpPr>
            <p:nvPr/>
          </p:nvCxnSpPr>
          <p:spPr>
            <a:xfrm rot="-5400000" flipH="1">
              <a:off x="7654869" y="3396410"/>
              <a:ext cx="357000" cy="600"/>
            </a:xfrm>
            <a:prstGeom prst="curvedConnector3">
              <a:avLst>
                <a:gd name="adj1" fmla="val 50002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718" name="Google Shape;718;p54"/>
            <p:cNvCxnSpPr>
              <a:stCxn id="693" idx="2"/>
              <a:endCxn id="719" idx="1"/>
            </p:cNvCxnSpPr>
            <p:nvPr/>
          </p:nvCxnSpPr>
          <p:spPr>
            <a:xfrm rot="-5400000" flipH="1">
              <a:off x="7911546" y="3396410"/>
              <a:ext cx="357000" cy="600"/>
            </a:xfrm>
            <a:prstGeom prst="curvedConnector3">
              <a:avLst>
                <a:gd name="adj1" fmla="val 50002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720" name="Google Shape;720;p54"/>
            <p:cNvCxnSpPr>
              <a:stCxn id="700" idx="2"/>
              <a:endCxn id="721" idx="1"/>
            </p:cNvCxnSpPr>
            <p:nvPr/>
          </p:nvCxnSpPr>
          <p:spPr>
            <a:xfrm rot="-5400000" flipH="1">
              <a:off x="8167623" y="3396365"/>
              <a:ext cx="357300" cy="600"/>
            </a:xfrm>
            <a:prstGeom prst="curvedConnector3">
              <a:avLst>
                <a:gd name="adj1" fmla="val 49997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grpSp>
          <p:nvGrpSpPr>
            <p:cNvPr id="722" name="Google Shape;722;p54"/>
            <p:cNvGrpSpPr/>
            <p:nvPr/>
          </p:nvGrpSpPr>
          <p:grpSpPr>
            <a:xfrm>
              <a:off x="7192344" y="3575262"/>
              <a:ext cx="1281621" cy="256324"/>
              <a:chOff x="9000393" y="3544309"/>
              <a:chExt cx="1641000" cy="328200"/>
            </a:xfrm>
          </p:grpSpPr>
          <p:grpSp>
            <p:nvGrpSpPr>
              <p:cNvPr id="723" name="Google Shape;723;p54"/>
              <p:cNvGrpSpPr/>
              <p:nvPr/>
            </p:nvGrpSpPr>
            <p:grpSpPr>
              <a:xfrm rot="5400000">
                <a:off x="9656793" y="2887909"/>
                <a:ext cx="328200" cy="1641000"/>
                <a:chOff x="4634825" y="2588978"/>
                <a:chExt cx="328200" cy="1641000"/>
              </a:xfrm>
            </p:grpSpPr>
            <p:sp>
              <p:nvSpPr>
                <p:cNvPr id="721" name="Google Shape;721;p54"/>
                <p:cNvSpPr/>
                <p:nvPr/>
              </p:nvSpPr>
              <p:spPr>
                <a:xfrm>
                  <a:off x="4634825" y="25889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54"/>
                <p:cNvSpPr/>
                <p:nvPr/>
              </p:nvSpPr>
              <p:spPr>
                <a:xfrm>
                  <a:off x="4634825" y="32453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54"/>
                <p:cNvSpPr/>
                <p:nvPr/>
              </p:nvSpPr>
              <p:spPr>
                <a:xfrm>
                  <a:off x="4634825" y="35735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54"/>
                <p:cNvSpPr/>
                <p:nvPr/>
              </p:nvSpPr>
              <p:spPr>
                <a:xfrm>
                  <a:off x="4634825" y="39017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54"/>
                <p:cNvSpPr/>
                <p:nvPr/>
              </p:nvSpPr>
              <p:spPr>
                <a:xfrm>
                  <a:off x="4634825" y="29171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24" name="Google Shape;724;p54"/>
              <p:cNvSpPr/>
              <p:nvPr/>
            </p:nvSpPr>
            <p:spPr>
              <a:xfrm>
                <a:off x="10011850" y="3571875"/>
                <a:ext cx="273900" cy="273900"/>
              </a:xfrm>
              <a:prstGeom prst="ellipse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54"/>
              <p:cNvSpPr/>
              <p:nvPr/>
            </p:nvSpPr>
            <p:spPr>
              <a:xfrm>
                <a:off x="9066625" y="3605175"/>
                <a:ext cx="204600" cy="207300"/>
              </a:xfrm>
              <a:prstGeom prst="ellipse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54"/>
              <p:cNvSpPr/>
              <p:nvPr/>
            </p:nvSpPr>
            <p:spPr>
              <a:xfrm>
                <a:off x="10394150" y="3626325"/>
                <a:ext cx="167700" cy="165000"/>
              </a:xfrm>
              <a:prstGeom prst="ellipse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54"/>
              <p:cNvSpPr/>
              <p:nvPr/>
            </p:nvSpPr>
            <p:spPr>
              <a:xfrm>
                <a:off x="9426475" y="3643236"/>
                <a:ext cx="133500" cy="131400"/>
              </a:xfrm>
              <a:prstGeom prst="ellipse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54"/>
              <p:cNvSpPr/>
              <p:nvPr/>
            </p:nvSpPr>
            <p:spPr>
              <a:xfrm>
                <a:off x="9793175" y="3681637"/>
                <a:ext cx="55500" cy="54600"/>
              </a:xfrm>
              <a:prstGeom prst="ellipse">
                <a:avLst/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9" name="Google Shape;729;p54"/>
            <p:cNvSpPr txBox="1"/>
            <p:nvPr/>
          </p:nvSpPr>
          <p:spPr>
            <a:xfrm>
              <a:off x="6972750" y="3926350"/>
              <a:ext cx="1720200" cy="32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/>
                <a:t>Aggregate across sources</a:t>
              </a:r>
              <a:endParaRPr sz="12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(mean weighted-score)</a:t>
              </a:r>
              <a:endParaRPr sz="120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1A61CBA-5DEB-9844-BEDB-CBA00E0C98E5}"/>
              </a:ext>
            </a:extLst>
          </p:cNvPr>
          <p:cNvSpPr/>
          <p:nvPr/>
        </p:nvSpPr>
        <p:spPr>
          <a:xfrm>
            <a:off x="4162577" y="1674776"/>
            <a:ext cx="1029253" cy="15709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EB069DE2-D078-D84B-9502-643498560476}"/>
              </a:ext>
            </a:extLst>
          </p:cNvPr>
          <p:cNvSpPr/>
          <p:nvPr/>
        </p:nvSpPr>
        <p:spPr>
          <a:xfrm>
            <a:off x="4070675" y="917690"/>
            <a:ext cx="1277424" cy="7549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235C39-C530-5345-8802-9EA80FC34EC6}"/>
              </a:ext>
            </a:extLst>
          </p:cNvPr>
          <p:cNvGrpSpPr/>
          <p:nvPr/>
        </p:nvGrpSpPr>
        <p:grpSpPr>
          <a:xfrm>
            <a:off x="5184017" y="1680079"/>
            <a:ext cx="1762723" cy="1990130"/>
            <a:chOff x="5184017" y="1680079"/>
            <a:chExt cx="1762723" cy="1990130"/>
          </a:xfrm>
        </p:grpSpPr>
        <p:sp>
          <p:nvSpPr>
            <p:cNvPr id="616" name="Google Shape;616;p54"/>
            <p:cNvSpPr/>
            <p:nvPr/>
          </p:nvSpPr>
          <p:spPr>
            <a:xfrm>
              <a:off x="6108990" y="1872747"/>
              <a:ext cx="245700" cy="309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4"/>
            <p:cNvSpPr/>
            <p:nvPr/>
          </p:nvSpPr>
          <p:spPr>
            <a:xfrm rot="10800000" flipH="1">
              <a:off x="5850939" y="2323137"/>
              <a:ext cx="249300" cy="597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4"/>
            <p:cNvSpPr/>
            <p:nvPr/>
          </p:nvSpPr>
          <p:spPr>
            <a:xfrm rot="10800000" flipH="1">
              <a:off x="6109244" y="2261513"/>
              <a:ext cx="248100" cy="558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4"/>
            <p:cNvSpPr/>
            <p:nvPr/>
          </p:nvSpPr>
          <p:spPr>
            <a:xfrm rot="10800000" flipH="1">
              <a:off x="6521712" y="2389338"/>
              <a:ext cx="248100" cy="558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4"/>
            <p:cNvSpPr/>
            <p:nvPr/>
          </p:nvSpPr>
          <p:spPr>
            <a:xfrm rot="10800000" flipH="1">
              <a:off x="6519994" y="2194657"/>
              <a:ext cx="247800" cy="585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1" name="Google Shape;621;p54"/>
            <p:cNvGrpSpPr/>
            <p:nvPr/>
          </p:nvGrpSpPr>
          <p:grpSpPr>
            <a:xfrm>
              <a:off x="5490636" y="1680079"/>
              <a:ext cx="1282122" cy="1538140"/>
              <a:chOff x="6473125" y="2260528"/>
              <a:chExt cx="1641642" cy="1969450"/>
            </a:xfrm>
          </p:grpSpPr>
          <p:grpSp>
            <p:nvGrpSpPr>
              <p:cNvPr id="622" name="Google Shape;622;p54"/>
              <p:cNvGrpSpPr/>
              <p:nvPr/>
            </p:nvGrpSpPr>
            <p:grpSpPr>
              <a:xfrm>
                <a:off x="6473125" y="2260528"/>
                <a:ext cx="328200" cy="1969200"/>
                <a:chOff x="4634825" y="2260778"/>
                <a:chExt cx="328200" cy="1969200"/>
              </a:xfrm>
            </p:grpSpPr>
            <p:sp>
              <p:nvSpPr>
                <p:cNvPr id="623" name="Google Shape;623;p54"/>
                <p:cNvSpPr/>
                <p:nvPr/>
              </p:nvSpPr>
              <p:spPr>
                <a:xfrm>
                  <a:off x="4634825" y="2588978"/>
                  <a:ext cx="328200" cy="328200"/>
                </a:xfrm>
                <a:prstGeom prst="rect">
                  <a:avLst/>
                </a:prstGeom>
                <a:solidFill>
                  <a:srgbClr val="D9D2E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54"/>
                <p:cNvSpPr/>
                <p:nvPr/>
              </p:nvSpPr>
              <p:spPr>
                <a:xfrm>
                  <a:off x="4634825" y="32453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54"/>
                <p:cNvSpPr/>
                <p:nvPr/>
              </p:nvSpPr>
              <p:spPr>
                <a:xfrm>
                  <a:off x="4634825" y="3573578"/>
                  <a:ext cx="328200" cy="328200"/>
                </a:xfrm>
                <a:prstGeom prst="rect">
                  <a:avLst/>
                </a:prstGeom>
                <a:solidFill>
                  <a:srgbClr val="F6B26B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54"/>
                <p:cNvSpPr/>
                <p:nvPr/>
              </p:nvSpPr>
              <p:spPr>
                <a:xfrm>
                  <a:off x="4634825" y="3901778"/>
                  <a:ext cx="328200" cy="328200"/>
                </a:xfrm>
                <a:prstGeom prst="rect">
                  <a:avLst/>
                </a:prstGeom>
                <a:solidFill>
                  <a:srgbClr val="F4807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54"/>
                <p:cNvSpPr/>
                <p:nvPr/>
              </p:nvSpPr>
              <p:spPr>
                <a:xfrm>
                  <a:off x="4634825" y="2260778"/>
                  <a:ext cx="328200" cy="328200"/>
                </a:xfrm>
                <a:prstGeom prst="rect">
                  <a:avLst/>
                </a:prstGeom>
                <a:solidFill>
                  <a:srgbClr val="3D85C6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54"/>
                <p:cNvSpPr/>
                <p:nvPr/>
              </p:nvSpPr>
              <p:spPr>
                <a:xfrm>
                  <a:off x="4634825" y="2917178"/>
                  <a:ext cx="328200" cy="328200"/>
                </a:xfrm>
                <a:prstGeom prst="rect">
                  <a:avLst/>
                </a:prstGeom>
                <a:solidFill>
                  <a:srgbClr val="FFF2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9" name="Google Shape;629;p54"/>
              <p:cNvGrpSpPr/>
              <p:nvPr/>
            </p:nvGrpSpPr>
            <p:grpSpPr>
              <a:xfrm>
                <a:off x="6801777" y="2260528"/>
                <a:ext cx="328200" cy="1969200"/>
                <a:chOff x="4634825" y="2260778"/>
                <a:chExt cx="328200" cy="1969200"/>
              </a:xfrm>
            </p:grpSpPr>
            <p:sp>
              <p:nvSpPr>
                <p:cNvPr id="630" name="Google Shape;630;p54"/>
                <p:cNvSpPr/>
                <p:nvPr/>
              </p:nvSpPr>
              <p:spPr>
                <a:xfrm>
                  <a:off x="4634825" y="25889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54"/>
                <p:cNvSpPr/>
                <p:nvPr/>
              </p:nvSpPr>
              <p:spPr>
                <a:xfrm>
                  <a:off x="4634825" y="32453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54"/>
                <p:cNvSpPr/>
                <p:nvPr/>
              </p:nvSpPr>
              <p:spPr>
                <a:xfrm>
                  <a:off x="4634825" y="3573578"/>
                  <a:ext cx="328200" cy="328200"/>
                </a:xfrm>
                <a:prstGeom prst="rect">
                  <a:avLst/>
                </a:prstGeom>
                <a:solidFill>
                  <a:srgbClr val="FCE5CD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54"/>
                <p:cNvSpPr/>
                <p:nvPr/>
              </p:nvSpPr>
              <p:spPr>
                <a:xfrm>
                  <a:off x="4634825" y="3901778"/>
                  <a:ext cx="328200" cy="3282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54"/>
                <p:cNvSpPr/>
                <p:nvPr/>
              </p:nvSpPr>
              <p:spPr>
                <a:xfrm>
                  <a:off x="4634825" y="2260778"/>
                  <a:ext cx="328200" cy="328200"/>
                </a:xfrm>
                <a:prstGeom prst="rect">
                  <a:avLst/>
                </a:prstGeom>
                <a:solidFill>
                  <a:srgbClr val="6FA8D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54"/>
                <p:cNvSpPr/>
                <p:nvPr/>
              </p:nvSpPr>
              <p:spPr>
                <a:xfrm>
                  <a:off x="4634825" y="2917178"/>
                  <a:ext cx="328200" cy="328200"/>
                </a:xfrm>
                <a:prstGeom prst="rect">
                  <a:avLst/>
                </a:prstGeom>
                <a:solidFill>
                  <a:srgbClr val="FFE59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36" name="Google Shape;636;p54"/>
              <p:cNvGrpSpPr/>
              <p:nvPr/>
            </p:nvGrpSpPr>
            <p:grpSpPr>
              <a:xfrm>
                <a:off x="7129840" y="2260778"/>
                <a:ext cx="328200" cy="1969200"/>
                <a:chOff x="4634825" y="2260778"/>
                <a:chExt cx="328200" cy="1969200"/>
              </a:xfrm>
            </p:grpSpPr>
            <p:sp>
              <p:nvSpPr>
                <p:cNvPr id="637" name="Google Shape;637;p54"/>
                <p:cNvSpPr/>
                <p:nvPr/>
              </p:nvSpPr>
              <p:spPr>
                <a:xfrm>
                  <a:off x="4634825" y="25889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54"/>
                <p:cNvSpPr/>
                <p:nvPr/>
              </p:nvSpPr>
              <p:spPr>
                <a:xfrm>
                  <a:off x="4634825" y="3245378"/>
                  <a:ext cx="328200" cy="328200"/>
                </a:xfrm>
                <a:prstGeom prst="rect">
                  <a:avLst/>
                </a:prstGeom>
                <a:solidFill>
                  <a:srgbClr val="D9EAD3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54"/>
                <p:cNvSpPr/>
                <p:nvPr/>
              </p:nvSpPr>
              <p:spPr>
                <a:xfrm>
                  <a:off x="4634825" y="35735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54"/>
                <p:cNvSpPr/>
                <p:nvPr/>
              </p:nvSpPr>
              <p:spPr>
                <a:xfrm>
                  <a:off x="4634825" y="3901778"/>
                  <a:ext cx="328200" cy="3282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54"/>
                <p:cNvSpPr/>
                <p:nvPr/>
              </p:nvSpPr>
              <p:spPr>
                <a:xfrm>
                  <a:off x="4634825" y="2260778"/>
                  <a:ext cx="328200" cy="328200"/>
                </a:xfrm>
                <a:prstGeom prst="rect">
                  <a:avLst/>
                </a:prstGeom>
                <a:solidFill>
                  <a:srgbClr val="CFE2F3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54"/>
                <p:cNvSpPr/>
                <p:nvPr/>
              </p:nvSpPr>
              <p:spPr>
                <a:xfrm>
                  <a:off x="4634825" y="29171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43" name="Google Shape;643;p54"/>
              <p:cNvGrpSpPr/>
              <p:nvPr/>
            </p:nvGrpSpPr>
            <p:grpSpPr>
              <a:xfrm>
                <a:off x="7458492" y="2260778"/>
                <a:ext cx="328200" cy="1969200"/>
                <a:chOff x="4634825" y="2260778"/>
                <a:chExt cx="328200" cy="1969200"/>
              </a:xfrm>
            </p:grpSpPr>
            <p:sp>
              <p:nvSpPr>
                <p:cNvPr id="644" name="Google Shape;644;p54"/>
                <p:cNvSpPr/>
                <p:nvPr/>
              </p:nvSpPr>
              <p:spPr>
                <a:xfrm>
                  <a:off x="4634825" y="2588978"/>
                  <a:ext cx="328200" cy="328200"/>
                </a:xfrm>
                <a:prstGeom prst="rect">
                  <a:avLst/>
                </a:prstGeom>
                <a:solidFill>
                  <a:srgbClr val="8E7CC3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54"/>
                <p:cNvSpPr/>
                <p:nvPr/>
              </p:nvSpPr>
              <p:spPr>
                <a:xfrm>
                  <a:off x="4634825" y="32453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54"/>
                <p:cNvSpPr/>
                <p:nvPr/>
              </p:nvSpPr>
              <p:spPr>
                <a:xfrm>
                  <a:off x="4634825" y="35735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54"/>
                <p:cNvSpPr/>
                <p:nvPr/>
              </p:nvSpPr>
              <p:spPr>
                <a:xfrm>
                  <a:off x="4634825" y="3901778"/>
                  <a:ext cx="328200" cy="328200"/>
                </a:xfrm>
                <a:prstGeom prst="rect">
                  <a:avLst/>
                </a:prstGeom>
                <a:solidFill>
                  <a:srgbClr val="E06666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54"/>
                <p:cNvSpPr/>
                <p:nvPr/>
              </p:nvSpPr>
              <p:spPr>
                <a:xfrm>
                  <a:off x="4634825" y="22607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54"/>
                <p:cNvSpPr/>
                <p:nvPr/>
              </p:nvSpPr>
              <p:spPr>
                <a:xfrm>
                  <a:off x="4634825" y="29171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50" name="Google Shape;650;p54"/>
              <p:cNvGrpSpPr/>
              <p:nvPr/>
            </p:nvGrpSpPr>
            <p:grpSpPr>
              <a:xfrm>
                <a:off x="7786567" y="2260528"/>
                <a:ext cx="328200" cy="1969200"/>
                <a:chOff x="4634825" y="2260778"/>
                <a:chExt cx="328200" cy="1969200"/>
              </a:xfrm>
            </p:grpSpPr>
            <p:sp>
              <p:nvSpPr>
                <p:cNvPr id="651" name="Google Shape;651;p54"/>
                <p:cNvSpPr/>
                <p:nvPr/>
              </p:nvSpPr>
              <p:spPr>
                <a:xfrm>
                  <a:off x="4634825" y="25889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54"/>
                <p:cNvSpPr/>
                <p:nvPr/>
              </p:nvSpPr>
              <p:spPr>
                <a:xfrm>
                  <a:off x="4634825" y="3245378"/>
                  <a:ext cx="328200" cy="328200"/>
                </a:xfrm>
                <a:prstGeom prst="rect">
                  <a:avLst/>
                </a:prstGeom>
                <a:solidFill>
                  <a:srgbClr val="6AA84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54"/>
                <p:cNvSpPr/>
                <p:nvPr/>
              </p:nvSpPr>
              <p:spPr>
                <a:xfrm>
                  <a:off x="4634825" y="3573578"/>
                  <a:ext cx="328200" cy="328200"/>
                </a:xfrm>
                <a:prstGeom prst="rect">
                  <a:avLst/>
                </a:prstGeom>
                <a:solidFill>
                  <a:srgbClr val="FCE5CD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54"/>
                <p:cNvSpPr/>
                <p:nvPr/>
              </p:nvSpPr>
              <p:spPr>
                <a:xfrm>
                  <a:off x="4634825" y="3901778"/>
                  <a:ext cx="328200" cy="3282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54"/>
                <p:cNvSpPr/>
                <p:nvPr/>
              </p:nvSpPr>
              <p:spPr>
                <a:xfrm>
                  <a:off x="4634825" y="2260778"/>
                  <a:ext cx="328200" cy="328200"/>
                </a:xfrm>
                <a:prstGeom prst="rect">
                  <a:avLst/>
                </a:prstGeom>
                <a:solidFill>
                  <a:srgbClr val="9FC5E8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54"/>
                <p:cNvSpPr/>
                <p:nvPr/>
              </p:nvSpPr>
              <p:spPr>
                <a:xfrm>
                  <a:off x="4634825" y="2917178"/>
                  <a:ext cx="328200" cy="328200"/>
                </a:xfrm>
                <a:prstGeom prst="rect">
                  <a:avLst/>
                </a:prstGeom>
                <a:solidFill>
                  <a:srgbClr val="F1C23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657" name="Google Shape;657;p54"/>
            <p:cNvCxnSpPr>
              <a:cxnSpLocks/>
              <a:stCxn id="627" idx="1"/>
              <a:endCxn id="573" idx="3"/>
            </p:cNvCxnSpPr>
            <p:nvPr/>
          </p:nvCxnSpPr>
          <p:spPr>
            <a:xfrm flipH="1">
              <a:off x="5184036" y="1808242"/>
              <a:ext cx="306600" cy="600"/>
            </a:xfrm>
            <a:prstGeom prst="curvedConnector3">
              <a:avLst>
                <a:gd name="adj1" fmla="val 49998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stealth" w="med" len="med"/>
              <a:tailEnd type="none" w="med" len="med"/>
            </a:ln>
          </p:spPr>
        </p:cxnSp>
        <p:cxnSp>
          <p:nvCxnSpPr>
            <p:cNvPr id="658" name="Google Shape;658;p54"/>
            <p:cNvCxnSpPr>
              <a:cxnSpLocks/>
              <a:stCxn id="568" idx="3"/>
              <a:endCxn id="623" idx="1"/>
            </p:cNvCxnSpPr>
            <p:nvPr/>
          </p:nvCxnSpPr>
          <p:spPr>
            <a:xfrm>
              <a:off x="5184017" y="2064468"/>
              <a:ext cx="306600" cy="600"/>
            </a:xfrm>
            <a:prstGeom prst="curvedConnector3">
              <a:avLst>
                <a:gd name="adj1" fmla="val 49998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659" name="Google Shape;659;p54"/>
            <p:cNvCxnSpPr>
              <a:cxnSpLocks/>
              <a:stCxn id="581" idx="3"/>
              <a:endCxn id="628" idx="1"/>
            </p:cNvCxnSpPr>
            <p:nvPr/>
          </p:nvCxnSpPr>
          <p:spPr>
            <a:xfrm>
              <a:off x="5184017" y="2320792"/>
              <a:ext cx="306600" cy="600"/>
            </a:xfrm>
            <a:prstGeom prst="curvedConnector3">
              <a:avLst>
                <a:gd name="adj1" fmla="val 49998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660" name="Google Shape;660;p54"/>
            <p:cNvCxnSpPr>
              <a:cxnSpLocks/>
              <a:stCxn id="569" idx="3"/>
              <a:endCxn id="624" idx="1"/>
            </p:cNvCxnSpPr>
            <p:nvPr/>
          </p:nvCxnSpPr>
          <p:spPr>
            <a:xfrm>
              <a:off x="5184017" y="2577116"/>
              <a:ext cx="306600" cy="600"/>
            </a:xfrm>
            <a:prstGeom prst="curvedConnector3">
              <a:avLst>
                <a:gd name="adj1" fmla="val 49998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661" name="Google Shape;661;p54"/>
            <p:cNvCxnSpPr>
              <a:cxnSpLocks/>
              <a:stCxn id="570" idx="3"/>
              <a:endCxn id="625" idx="1"/>
            </p:cNvCxnSpPr>
            <p:nvPr/>
          </p:nvCxnSpPr>
          <p:spPr>
            <a:xfrm>
              <a:off x="5184017" y="2833441"/>
              <a:ext cx="306600" cy="600"/>
            </a:xfrm>
            <a:prstGeom prst="curvedConnector3">
              <a:avLst>
                <a:gd name="adj1" fmla="val 49998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662" name="Google Shape;662;p54"/>
            <p:cNvCxnSpPr>
              <a:cxnSpLocks/>
              <a:stCxn id="571" idx="3"/>
              <a:endCxn id="626" idx="1"/>
            </p:cNvCxnSpPr>
            <p:nvPr/>
          </p:nvCxnSpPr>
          <p:spPr>
            <a:xfrm>
              <a:off x="5184017" y="3089765"/>
              <a:ext cx="306600" cy="600"/>
            </a:xfrm>
            <a:prstGeom prst="curvedConnector3">
              <a:avLst>
                <a:gd name="adj1" fmla="val 49998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sp>
          <p:nvSpPr>
            <p:cNvPr id="710" name="Google Shape;710;p54"/>
            <p:cNvSpPr txBox="1"/>
            <p:nvPr/>
          </p:nvSpPr>
          <p:spPr>
            <a:xfrm>
              <a:off x="5316240" y="3301509"/>
              <a:ext cx="1630500" cy="36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/>
                <a:t>Aggregate across features</a:t>
              </a:r>
              <a:endParaRPr sz="12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(max score)</a:t>
              </a:r>
              <a:endParaRPr sz="1200" b="1"/>
            </a:p>
          </p:txBody>
        </p:sp>
      </p:grpSp>
      <p:sp>
        <p:nvSpPr>
          <p:cNvPr id="324" name="Rectangle 323">
            <a:extLst>
              <a:ext uri="{FF2B5EF4-FFF2-40B4-BE49-F238E27FC236}">
                <a16:creationId xmlns:a16="http://schemas.microsoft.com/office/drawing/2014/main" id="{F3E40AB3-B385-4F45-A383-2C0E77241997}"/>
              </a:ext>
            </a:extLst>
          </p:cNvPr>
          <p:cNvSpPr/>
          <p:nvPr/>
        </p:nvSpPr>
        <p:spPr>
          <a:xfrm>
            <a:off x="5750915" y="1665103"/>
            <a:ext cx="1029253" cy="15709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35A984-098A-734A-BBB5-59EDAB44A8FF}"/>
              </a:ext>
            </a:extLst>
          </p:cNvPr>
          <p:cNvGrpSpPr/>
          <p:nvPr/>
        </p:nvGrpSpPr>
        <p:grpSpPr>
          <a:xfrm>
            <a:off x="6772759" y="1476992"/>
            <a:ext cx="1796837" cy="1741218"/>
            <a:chOff x="6772759" y="1476992"/>
            <a:chExt cx="1796837" cy="1741218"/>
          </a:xfrm>
        </p:grpSpPr>
        <p:sp>
          <p:nvSpPr>
            <p:cNvPr id="663" name="Google Shape;663;p54"/>
            <p:cNvSpPr/>
            <p:nvPr/>
          </p:nvSpPr>
          <p:spPr>
            <a:xfrm rot="10800000" flipH="1">
              <a:off x="7472852" y="2353428"/>
              <a:ext cx="249300" cy="597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4"/>
            <p:cNvSpPr/>
            <p:nvPr/>
          </p:nvSpPr>
          <p:spPr>
            <a:xfrm rot="10800000" flipH="1">
              <a:off x="7731157" y="2291805"/>
              <a:ext cx="248100" cy="558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4"/>
            <p:cNvSpPr/>
            <p:nvPr/>
          </p:nvSpPr>
          <p:spPr>
            <a:xfrm rot="10800000" flipH="1">
              <a:off x="8143625" y="2419630"/>
              <a:ext cx="248100" cy="558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4"/>
            <p:cNvSpPr/>
            <p:nvPr/>
          </p:nvSpPr>
          <p:spPr>
            <a:xfrm rot="10800000" flipH="1">
              <a:off x="8141907" y="2224949"/>
              <a:ext cx="247800" cy="585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" name="Google Shape;667;p54"/>
            <p:cNvGrpSpPr/>
            <p:nvPr/>
          </p:nvGrpSpPr>
          <p:grpSpPr>
            <a:xfrm>
              <a:off x="7192013" y="1680070"/>
              <a:ext cx="1282122" cy="1538140"/>
              <a:chOff x="6473125" y="2260528"/>
              <a:chExt cx="1641642" cy="1969450"/>
            </a:xfrm>
          </p:grpSpPr>
          <p:grpSp>
            <p:nvGrpSpPr>
              <p:cNvPr id="668" name="Google Shape;668;p54"/>
              <p:cNvGrpSpPr/>
              <p:nvPr/>
            </p:nvGrpSpPr>
            <p:grpSpPr>
              <a:xfrm>
                <a:off x="6473125" y="2260528"/>
                <a:ext cx="328200" cy="1969200"/>
                <a:chOff x="4634825" y="2260778"/>
                <a:chExt cx="328200" cy="1969200"/>
              </a:xfrm>
            </p:grpSpPr>
            <p:sp>
              <p:nvSpPr>
                <p:cNvPr id="669" name="Google Shape;669;p54"/>
                <p:cNvSpPr/>
                <p:nvPr/>
              </p:nvSpPr>
              <p:spPr>
                <a:xfrm>
                  <a:off x="4634825" y="2588978"/>
                  <a:ext cx="328200" cy="328200"/>
                </a:xfrm>
                <a:prstGeom prst="rect">
                  <a:avLst/>
                </a:prstGeom>
                <a:solidFill>
                  <a:srgbClr val="F0ED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54"/>
                <p:cNvSpPr/>
                <p:nvPr/>
              </p:nvSpPr>
              <p:spPr>
                <a:xfrm>
                  <a:off x="4634825" y="32453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54"/>
                <p:cNvSpPr/>
                <p:nvPr/>
              </p:nvSpPr>
              <p:spPr>
                <a:xfrm>
                  <a:off x="4634825" y="3573578"/>
                  <a:ext cx="328200" cy="328200"/>
                </a:xfrm>
                <a:prstGeom prst="rect">
                  <a:avLst/>
                </a:prstGeom>
                <a:solidFill>
                  <a:srgbClr val="FCE5CD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54"/>
                <p:cNvSpPr/>
                <p:nvPr/>
              </p:nvSpPr>
              <p:spPr>
                <a:xfrm>
                  <a:off x="4634825" y="3901778"/>
                  <a:ext cx="328200" cy="328200"/>
                </a:xfrm>
                <a:prstGeom prst="rect">
                  <a:avLst/>
                </a:prstGeom>
                <a:solidFill>
                  <a:srgbClr val="F4807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54"/>
                <p:cNvSpPr/>
                <p:nvPr/>
              </p:nvSpPr>
              <p:spPr>
                <a:xfrm>
                  <a:off x="4634825" y="2260778"/>
                  <a:ext cx="328200" cy="328200"/>
                </a:xfrm>
                <a:prstGeom prst="rect">
                  <a:avLst/>
                </a:prstGeom>
                <a:solidFill>
                  <a:srgbClr val="6FA8D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54"/>
                <p:cNvSpPr/>
                <p:nvPr/>
              </p:nvSpPr>
              <p:spPr>
                <a:xfrm>
                  <a:off x="4634825" y="2917178"/>
                  <a:ext cx="328200" cy="328200"/>
                </a:xfrm>
                <a:prstGeom prst="rect">
                  <a:avLst/>
                </a:prstGeom>
                <a:solidFill>
                  <a:srgbClr val="FFFDEA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75" name="Google Shape;675;p54"/>
              <p:cNvGrpSpPr/>
              <p:nvPr/>
            </p:nvGrpSpPr>
            <p:grpSpPr>
              <a:xfrm>
                <a:off x="6801777" y="2260528"/>
                <a:ext cx="328200" cy="1969200"/>
                <a:chOff x="4634825" y="2260778"/>
                <a:chExt cx="328200" cy="1969200"/>
              </a:xfrm>
            </p:grpSpPr>
            <p:sp>
              <p:nvSpPr>
                <p:cNvPr id="676" name="Google Shape;676;p54"/>
                <p:cNvSpPr/>
                <p:nvPr/>
              </p:nvSpPr>
              <p:spPr>
                <a:xfrm>
                  <a:off x="4634825" y="25889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54"/>
                <p:cNvSpPr/>
                <p:nvPr/>
              </p:nvSpPr>
              <p:spPr>
                <a:xfrm>
                  <a:off x="4634825" y="32453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54"/>
                <p:cNvSpPr/>
                <p:nvPr/>
              </p:nvSpPr>
              <p:spPr>
                <a:xfrm>
                  <a:off x="4634825" y="3573578"/>
                  <a:ext cx="328200" cy="328200"/>
                </a:xfrm>
                <a:prstGeom prst="rect">
                  <a:avLst/>
                </a:prstGeom>
                <a:solidFill>
                  <a:srgbClr val="FFF1D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54"/>
                <p:cNvSpPr/>
                <p:nvPr/>
              </p:nvSpPr>
              <p:spPr>
                <a:xfrm>
                  <a:off x="4634825" y="3901778"/>
                  <a:ext cx="328200" cy="3282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54"/>
                <p:cNvSpPr/>
                <p:nvPr/>
              </p:nvSpPr>
              <p:spPr>
                <a:xfrm>
                  <a:off x="4634825" y="2260778"/>
                  <a:ext cx="328200" cy="328200"/>
                </a:xfrm>
                <a:prstGeom prst="rect">
                  <a:avLst/>
                </a:prstGeom>
                <a:solidFill>
                  <a:srgbClr val="CFE2F3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54"/>
                <p:cNvSpPr/>
                <p:nvPr/>
              </p:nvSpPr>
              <p:spPr>
                <a:xfrm>
                  <a:off x="4634825" y="2917178"/>
                  <a:ext cx="328200" cy="328200"/>
                </a:xfrm>
                <a:prstGeom prst="rect">
                  <a:avLst/>
                </a:prstGeom>
                <a:solidFill>
                  <a:srgbClr val="FFF2CC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2" name="Google Shape;682;p54"/>
              <p:cNvGrpSpPr/>
              <p:nvPr/>
            </p:nvGrpSpPr>
            <p:grpSpPr>
              <a:xfrm>
                <a:off x="7129840" y="2260546"/>
                <a:ext cx="328200" cy="1969431"/>
                <a:chOff x="4634825" y="2260546"/>
                <a:chExt cx="328200" cy="1969431"/>
              </a:xfrm>
            </p:grpSpPr>
            <p:sp>
              <p:nvSpPr>
                <p:cNvPr id="683" name="Google Shape;683;p54"/>
                <p:cNvSpPr/>
                <p:nvPr/>
              </p:nvSpPr>
              <p:spPr>
                <a:xfrm>
                  <a:off x="4634825" y="25889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54"/>
                <p:cNvSpPr/>
                <p:nvPr/>
              </p:nvSpPr>
              <p:spPr>
                <a:xfrm>
                  <a:off x="4634825" y="3245378"/>
                  <a:ext cx="328200" cy="328200"/>
                </a:xfrm>
                <a:prstGeom prst="rect">
                  <a:avLst/>
                </a:prstGeom>
                <a:solidFill>
                  <a:srgbClr val="ECFFE5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54"/>
                <p:cNvSpPr/>
                <p:nvPr/>
              </p:nvSpPr>
              <p:spPr>
                <a:xfrm>
                  <a:off x="4634825" y="35735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54"/>
                <p:cNvSpPr/>
                <p:nvPr/>
              </p:nvSpPr>
              <p:spPr>
                <a:xfrm>
                  <a:off x="4634825" y="3901778"/>
                  <a:ext cx="328200" cy="3282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54"/>
                <p:cNvSpPr/>
                <p:nvPr/>
              </p:nvSpPr>
              <p:spPr>
                <a:xfrm>
                  <a:off x="4634825" y="2260546"/>
                  <a:ext cx="328200" cy="328200"/>
                </a:xfrm>
                <a:prstGeom prst="rect">
                  <a:avLst/>
                </a:prstGeom>
                <a:solidFill>
                  <a:srgbClr val="D9ED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54"/>
                <p:cNvSpPr/>
                <p:nvPr/>
              </p:nvSpPr>
              <p:spPr>
                <a:xfrm>
                  <a:off x="4634825" y="29171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9" name="Google Shape;689;p54"/>
              <p:cNvGrpSpPr/>
              <p:nvPr/>
            </p:nvGrpSpPr>
            <p:grpSpPr>
              <a:xfrm>
                <a:off x="7458492" y="2260778"/>
                <a:ext cx="328200" cy="1969200"/>
                <a:chOff x="4634825" y="2260778"/>
                <a:chExt cx="328200" cy="1969200"/>
              </a:xfrm>
            </p:grpSpPr>
            <p:sp>
              <p:nvSpPr>
                <p:cNvPr id="690" name="Google Shape;690;p54"/>
                <p:cNvSpPr/>
                <p:nvPr/>
              </p:nvSpPr>
              <p:spPr>
                <a:xfrm>
                  <a:off x="4634825" y="2588978"/>
                  <a:ext cx="328200" cy="328200"/>
                </a:xfrm>
                <a:prstGeom prst="rect">
                  <a:avLst/>
                </a:prstGeom>
                <a:solidFill>
                  <a:srgbClr val="B4A7D6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54"/>
                <p:cNvSpPr/>
                <p:nvPr/>
              </p:nvSpPr>
              <p:spPr>
                <a:xfrm>
                  <a:off x="4634825" y="32453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54"/>
                <p:cNvSpPr/>
                <p:nvPr/>
              </p:nvSpPr>
              <p:spPr>
                <a:xfrm>
                  <a:off x="4634825" y="35735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54"/>
                <p:cNvSpPr/>
                <p:nvPr/>
              </p:nvSpPr>
              <p:spPr>
                <a:xfrm>
                  <a:off x="4634825" y="3901778"/>
                  <a:ext cx="328200" cy="328200"/>
                </a:xfrm>
                <a:prstGeom prst="rect">
                  <a:avLst/>
                </a:prstGeom>
                <a:solidFill>
                  <a:srgbClr val="E06666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54"/>
                <p:cNvSpPr/>
                <p:nvPr/>
              </p:nvSpPr>
              <p:spPr>
                <a:xfrm>
                  <a:off x="4634825" y="22607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54"/>
                <p:cNvSpPr/>
                <p:nvPr/>
              </p:nvSpPr>
              <p:spPr>
                <a:xfrm>
                  <a:off x="4634825" y="29171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6" name="Google Shape;696;p54"/>
              <p:cNvGrpSpPr/>
              <p:nvPr/>
            </p:nvGrpSpPr>
            <p:grpSpPr>
              <a:xfrm>
                <a:off x="7786567" y="2260528"/>
                <a:ext cx="328200" cy="1969200"/>
                <a:chOff x="4634825" y="2260778"/>
                <a:chExt cx="328200" cy="1969200"/>
              </a:xfrm>
            </p:grpSpPr>
            <p:sp>
              <p:nvSpPr>
                <p:cNvPr id="697" name="Google Shape;697;p54"/>
                <p:cNvSpPr/>
                <p:nvPr/>
              </p:nvSpPr>
              <p:spPr>
                <a:xfrm>
                  <a:off x="4634825" y="2588978"/>
                  <a:ext cx="328200" cy="328200"/>
                </a:xfrm>
                <a:prstGeom prst="rect">
                  <a:avLst/>
                </a:prstGeom>
                <a:solidFill>
                  <a:srgbClr val="EEEEEE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54"/>
                <p:cNvSpPr/>
                <p:nvPr/>
              </p:nvSpPr>
              <p:spPr>
                <a:xfrm>
                  <a:off x="4634825" y="3245378"/>
                  <a:ext cx="328200" cy="328200"/>
                </a:xfrm>
                <a:prstGeom prst="rect">
                  <a:avLst/>
                </a:prstGeom>
                <a:solidFill>
                  <a:srgbClr val="B6D7A8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54"/>
                <p:cNvSpPr/>
                <p:nvPr/>
              </p:nvSpPr>
              <p:spPr>
                <a:xfrm>
                  <a:off x="4634825" y="3573578"/>
                  <a:ext cx="328200" cy="328200"/>
                </a:xfrm>
                <a:prstGeom prst="rect">
                  <a:avLst/>
                </a:prstGeom>
                <a:solidFill>
                  <a:srgbClr val="FFF0DD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54"/>
                <p:cNvSpPr/>
                <p:nvPr/>
              </p:nvSpPr>
              <p:spPr>
                <a:xfrm>
                  <a:off x="4634825" y="3901778"/>
                  <a:ext cx="328200" cy="328200"/>
                </a:xfrm>
                <a:prstGeom prst="rect">
                  <a:avLst/>
                </a:prstGeom>
                <a:solidFill>
                  <a:srgbClr val="EFEFE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54"/>
                <p:cNvSpPr/>
                <p:nvPr/>
              </p:nvSpPr>
              <p:spPr>
                <a:xfrm>
                  <a:off x="4634825" y="2260778"/>
                  <a:ext cx="328200" cy="328200"/>
                </a:xfrm>
                <a:prstGeom prst="rect">
                  <a:avLst/>
                </a:prstGeom>
                <a:solidFill>
                  <a:srgbClr val="CFE2F3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54"/>
                <p:cNvSpPr/>
                <p:nvPr/>
              </p:nvSpPr>
              <p:spPr>
                <a:xfrm>
                  <a:off x="4634825" y="2917178"/>
                  <a:ext cx="328200" cy="328200"/>
                </a:xfrm>
                <a:prstGeom prst="rect">
                  <a:avLst/>
                </a:prstGeom>
                <a:solidFill>
                  <a:srgbClr val="FFE599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703" name="Google Shape;703;p54"/>
            <p:cNvCxnSpPr>
              <a:cxnSpLocks/>
              <a:stCxn id="655" idx="3"/>
              <a:endCxn id="673" idx="1"/>
            </p:cNvCxnSpPr>
            <p:nvPr/>
          </p:nvCxnSpPr>
          <p:spPr>
            <a:xfrm>
              <a:off x="6772759" y="1808242"/>
              <a:ext cx="419400" cy="600"/>
            </a:xfrm>
            <a:prstGeom prst="curvedConnector3">
              <a:avLst>
                <a:gd name="adj1" fmla="val 49991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704" name="Google Shape;704;p54"/>
            <p:cNvCxnSpPr>
              <a:cxnSpLocks/>
              <a:stCxn id="651" idx="3"/>
              <a:endCxn id="669" idx="1"/>
            </p:cNvCxnSpPr>
            <p:nvPr/>
          </p:nvCxnSpPr>
          <p:spPr>
            <a:xfrm>
              <a:off x="6772759" y="2064566"/>
              <a:ext cx="419400" cy="600"/>
            </a:xfrm>
            <a:prstGeom prst="curvedConnector3">
              <a:avLst>
                <a:gd name="adj1" fmla="val 49991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705" name="Google Shape;705;p54"/>
            <p:cNvCxnSpPr>
              <a:cxnSpLocks/>
              <a:stCxn id="656" idx="3"/>
              <a:endCxn id="674" idx="1"/>
            </p:cNvCxnSpPr>
            <p:nvPr/>
          </p:nvCxnSpPr>
          <p:spPr>
            <a:xfrm>
              <a:off x="6772759" y="2320890"/>
              <a:ext cx="419400" cy="600"/>
            </a:xfrm>
            <a:prstGeom prst="curvedConnector3">
              <a:avLst>
                <a:gd name="adj1" fmla="val 49991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706" name="Google Shape;706;p54"/>
            <p:cNvCxnSpPr>
              <a:cxnSpLocks/>
              <a:stCxn id="652" idx="3"/>
              <a:endCxn id="670" idx="1"/>
            </p:cNvCxnSpPr>
            <p:nvPr/>
          </p:nvCxnSpPr>
          <p:spPr>
            <a:xfrm>
              <a:off x="6772759" y="2577214"/>
              <a:ext cx="419400" cy="600"/>
            </a:xfrm>
            <a:prstGeom prst="curvedConnector3">
              <a:avLst>
                <a:gd name="adj1" fmla="val 49991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707" name="Google Shape;707;p54"/>
            <p:cNvCxnSpPr>
              <a:cxnSpLocks/>
              <a:stCxn id="653" idx="3"/>
              <a:endCxn id="671" idx="1"/>
            </p:cNvCxnSpPr>
            <p:nvPr/>
          </p:nvCxnSpPr>
          <p:spPr>
            <a:xfrm>
              <a:off x="6772759" y="2833538"/>
              <a:ext cx="419400" cy="600"/>
            </a:xfrm>
            <a:prstGeom prst="curvedConnector3">
              <a:avLst>
                <a:gd name="adj1" fmla="val 49991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cxnSp>
          <p:nvCxnSpPr>
            <p:cNvPr id="708" name="Google Shape;708;p54"/>
            <p:cNvCxnSpPr>
              <a:cxnSpLocks/>
              <a:stCxn id="654" idx="3"/>
              <a:endCxn id="672" idx="1"/>
            </p:cNvCxnSpPr>
            <p:nvPr/>
          </p:nvCxnSpPr>
          <p:spPr>
            <a:xfrm>
              <a:off x="6772759" y="3089863"/>
              <a:ext cx="419400" cy="600"/>
            </a:xfrm>
            <a:prstGeom prst="curvedConnector3">
              <a:avLst>
                <a:gd name="adj1" fmla="val 49991"/>
              </a:avLst>
            </a:prstGeom>
            <a:noFill/>
            <a:ln w="9525" cap="flat" cmpd="sng">
              <a:solidFill>
                <a:srgbClr val="000000"/>
              </a:solidFill>
              <a:prstDash val="dot"/>
              <a:round/>
              <a:headEnd type="none" w="med" len="med"/>
              <a:tailEnd type="stealth" w="med" len="med"/>
            </a:ln>
          </p:spPr>
        </p:cxnSp>
        <p:sp>
          <p:nvSpPr>
            <p:cNvPr id="709" name="Google Shape;709;p54"/>
            <p:cNvSpPr txBox="1"/>
            <p:nvPr/>
          </p:nvSpPr>
          <p:spPr>
            <a:xfrm>
              <a:off x="6863301" y="1651655"/>
              <a:ext cx="229500" cy="1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highlight>
                    <a:srgbClr val="FFFFFF"/>
                  </a:highlight>
                </a:rPr>
                <a:t>×</a:t>
              </a:r>
              <a:r>
                <a:rPr lang="en-GB" sz="800"/>
                <a:t>0.6</a:t>
              </a:r>
              <a:endParaRPr sz="800" i="1" baseline="-25000"/>
            </a:p>
          </p:txBody>
        </p:sp>
        <p:sp>
          <p:nvSpPr>
            <p:cNvPr id="711" name="Google Shape;711;p54"/>
            <p:cNvSpPr txBox="1"/>
            <p:nvPr/>
          </p:nvSpPr>
          <p:spPr>
            <a:xfrm>
              <a:off x="7095996" y="1476992"/>
              <a:ext cx="1473600" cy="1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/>
                <a:t>Weighted by source</a:t>
              </a:r>
              <a:endParaRPr sz="1200" b="1"/>
            </a:p>
          </p:txBody>
        </p:sp>
        <p:sp>
          <p:nvSpPr>
            <p:cNvPr id="730" name="Google Shape;730;p54"/>
            <p:cNvSpPr txBox="1"/>
            <p:nvPr/>
          </p:nvSpPr>
          <p:spPr>
            <a:xfrm>
              <a:off x="6863301" y="1908438"/>
              <a:ext cx="229500" cy="1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highlight>
                    <a:srgbClr val="FFFFFF"/>
                  </a:highlight>
                </a:rPr>
                <a:t>×0.6</a:t>
              </a:r>
              <a:endParaRPr sz="800" i="1" baseline="-25000"/>
            </a:p>
          </p:txBody>
        </p:sp>
        <p:sp>
          <p:nvSpPr>
            <p:cNvPr id="731" name="Google Shape;731;p54"/>
            <p:cNvSpPr txBox="1"/>
            <p:nvPr/>
          </p:nvSpPr>
          <p:spPr>
            <a:xfrm>
              <a:off x="6863301" y="2164751"/>
              <a:ext cx="229500" cy="1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highlight>
                    <a:srgbClr val="FFFFFF"/>
                  </a:highlight>
                </a:rPr>
                <a:t>×0.3</a:t>
              </a:r>
              <a:endParaRPr sz="800" i="1" baseline="-25000"/>
            </a:p>
          </p:txBody>
        </p:sp>
        <p:sp>
          <p:nvSpPr>
            <p:cNvPr id="732" name="Google Shape;732;p54"/>
            <p:cNvSpPr txBox="1"/>
            <p:nvPr/>
          </p:nvSpPr>
          <p:spPr>
            <a:xfrm>
              <a:off x="6863301" y="2421065"/>
              <a:ext cx="229500" cy="1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highlight>
                    <a:srgbClr val="FFFFFF"/>
                  </a:highlight>
                </a:rPr>
                <a:t>×0.3</a:t>
              </a:r>
              <a:endParaRPr sz="800" i="1" baseline="-25000"/>
            </a:p>
          </p:txBody>
        </p:sp>
        <p:sp>
          <p:nvSpPr>
            <p:cNvPr id="733" name="Google Shape;733;p54"/>
            <p:cNvSpPr txBox="1"/>
            <p:nvPr/>
          </p:nvSpPr>
          <p:spPr>
            <a:xfrm>
              <a:off x="6863301" y="2677008"/>
              <a:ext cx="229500" cy="1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highlight>
                    <a:srgbClr val="FFFFFF"/>
                  </a:highlight>
                </a:rPr>
                <a:t>×0.3</a:t>
              </a:r>
              <a:endParaRPr sz="800" i="1" baseline="-25000"/>
            </a:p>
          </p:txBody>
        </p:sp>
        <p:sp>
          <p:nvSpPr>
            <p:cNvPr id="734" name="Google Shape;734;p54"/>
            <p:cNvSpPr txBox="1"/>
            <p:nvPr/>
          </p:nvSpPr>
          <p:spPr>
            <a:xfrm>
              <a:off x="6863301" y="2932950"/>
              <a:ext cx="229500" cy="1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highlight>
                    <a:srgbClr val="FFFFFF"/>
                  </a:highlight>
                </a:rPr>
                <a:t>×</a:t>
              </a:r>
              <a:r>
                <a:rPr lang="en-GB" sz="800"/>
                <a:t>1.0</a:t>
              </a:r>
              <a:endParaRPr sz="800" i="1" baseline="-25000"/>
            </a:p>
          </p:txBody>
        </p:sp>
      </p:grpSp>
      <p:sp>
        <p:nvSpPr>
          <p:cNvPr id="376" name="Rectangle 375">
            <a:extLst>
              <a:ext uri="{FF2B5EF4-FFF2-40B4-BE49-F238E27FC236}">
                <a16:creationId xmlns:a16="http://schemas.microsoft.com/office/drawing/2014/main" id="{9DDB81A3-1457-1D46-B283-0FE953E0401E}"/>
              </a:ext>
            </a:extLst>
          </p:cNvPr>
          <p:cNvSpPr/>
          <p:nvPr/>
        </p:nvSpPr>
        <p:spPr>
          <a:xfrm>
            <a:off x="7454665" y="1662976"/>
            <a:ext cx="1029253" cy="15709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9" name="Rectangle 748">
            <a:extLst>
              <a:ext uri="{FF2B5EF4-FFF2-40B4-BE49-F238E27FC236}">
                <a16:creationId xmlns:a16="http://schemas.microsoft.com/office/drawing/2014/main" id="{6790217B-04E8-CC45-B0CF-A2496E7418F1}"/>
              </a:ext>
            </a:extLst>
          </p:cNvPr>
          <p:cNvSpPr/>
          <p:nvPr/>
        </p:nvSpPr>
        <p:spPr>
          <a:xfrm>
            <a:off x="7454746" y="3243852"/>
            <a:ext cx="1115363" cy="6314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40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323" grpId="0" animBg="1"/>
      <p:bldP spid="323" grpId="1" animBg="1"/>
      <p:bldP spid="324" grpId="0" animBg="1"/>
      <p:bldP spid="324" grpId="1" animBg="1"/>
      <p:bldP spid="376" grpId="0" animBg="1"/>
      <p:bldP spid="376" grpId="1" animBg="1"/>
      <p:bldP spid="749" grpId="0" animBg="1"/>
      <p:bldP spid="74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7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 page</a:t>
            </a:r>
            <a:endParaRPr/>
          </a:p>
        </p:txBody>
      </p:sp>
      <p:pic>
        <p:nvPicPr>
          <p:cNvPr id="752" name="Google Shape;752;p5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119" y="690513"/>
            <a:ext cx="6431763" cy="40672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7283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8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 page - search by gene</a:t>
            </a:r>
            <a:endParaRPr/>
          </a:p>
        </p:txBody>
      </p:sp>
      <p:pic>
        <p:nvPicPr>
          <p:cNvPr id="758" name="Google Shape;758;p5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119" y="690513"/>
            <a:ext cx="6431763" cy="40672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2145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9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 page - search by variant</a:t>
            </a:r>
            <a:endParaRPr/>
          </a:p>
        </p:txBody>
      </p:sp>
      <p:pic>
        <p:nvPicPr>
          <p:cNvPr id="764" name="Google Shape;764;p59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119" y="690513"/>
            <a:ext cx="6431763" cy="40672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7285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0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 page - search by trait</a:t>
            </a:r>
            <a:endParaRPr/>
          </a:p>
        </p:txBody>
      </p:sp>
      <p:pic>
        <p:nvPicPr>
          <p:cNvPr id="770" name="Google Shape;770;p60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119" y="690513"/>
            <a:ext cx="6431763" cy="40672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9352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61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Home page - search by trait</a:t>
            </a:r>
            <a:endParaRPr/>
          </a:p>
        </p:txBody>
      </p:sp>
      <p:pic>
        <p:nvPicPr>
          <p:cNvPr id="776" name="Google Shape;776;p6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119" y="690513"/>
            <a:ext cx="6431763" cy="40672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77" name="Google Shape;777;p61"/>
          <p:cNvSpPr/>
          <p:nvPr/>
        </p:nvSpPr>
        <p:spPr>
          <a:xfrm rot="1958651">
            <a:off x="5682558" y="3857700"/>
            <a:ext cx="487746" cy="299508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226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2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Study page - Manhattan-like view</a:t>
            </a:r>
            <a:endParaRPr/>
          </a:p>
        </p:txBody>
      </p:sp>
      <p:pic>
        <p:nvPicPr>
          <p:cNvPr id="783" name="Google Shape;783;p6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119" y="690513"/>
            <a:ext cx="6431763" cy="40672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1119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BA5AF84-A859-4B0F-AD60-814D2B504453}"/>
              </a:ext>
            </a:extLst>
          </p:cNvPr>
          <p:cNvSpPr txBox="1">
            <a:spLocks/>
          </p:cNvSpPr>
          <p:nvPr/>
        </p:nvSpPr>
        <p:spPr>
          <a:xfrm>
            <a:off x="0" y="431333"/>
            <a:ext cx="9144000" cy="499077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buClrTx/>
            </a:pPr>
            <a:r>
              <a:rPr lang="en-US" sz="3600" b="1">
                <a:solidFill>
                  <a:srgbClr val="00577D"/>
                </a:solidFill>
                <a:latin typeface="Calibri" panose="020F0502020204030204"/>
                <a:cs typeface="Arial" panose="020B0604020202020204" pitchFamily="34" charset="0"/>
              </a:rPr>
              <a:t>Workshop Wi-Fi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6B91B9-8B10-4E35-8054-4539B3A77F0D}"/>
              </a:ext>
            </a:extLst>
          </p:cNvPr>
          <p:cNvSpPr/>
          <p:nvPr/>
        </p:nvSpPr>
        <p:spPr>
          <a:xfrm>
            <a:off x="891540" y="1028700"/>
            <a:ext cx="743738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685800">
              <a:buClrTx/>
              <a:buFont typeface="Arial" panose="020B0604020202020204" pitchFamily="34" charset="0"/>
              <a:buChar char="•"/>
            </a:pPr>
            <a:r>
              <a:rPr lang="en-US" sz="21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Select the SSID: </a:t>
            </a:r>
            <a:r>
              <a:rPr lang="en-US" sz="2100" kern="1200">
                <a:solidFill>
                  <a:srgbClr val="00577D"/>
                </a:solidFill>
                <a:latin typeface="Calibri" panose="020F0502020204030204"/>
                <a:ea typeface="+mn-ea"/>
                <a:cs typeface="+mn-cs"/>
              </a:rPr>
              <a:t>ASHGWORKSHOP</a:t>
            </a:r>
          </a:p>
          <a:p>
            <a:pPr marL="342900" indent="-342900" defTabSz="685800">
              <a:buClrTx/>
              <a:buFont typeface="Arial" panose="020B0604020202020204" pitchFamily="34" charset="0"/>
              <a:buChar char="•"/>
            </a:pPr>
            <a:r>
              <a:rPr lang="en-US" sz="21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Enter password: </a:t>
            </a:r>
            <a:r>
              <a:rPr lang="en-US" sz="2100" kern="1200">
                <a:solidFill>
                  <a:srgbClr val="00577D"/>
                </a:solidFill>
                <a:latin typeface="Calibri" panose="020F0502020204030204"/>
                <a:ea typeface="+mn-ea"/>
                <a:cs typeface="+mn-cs"/>
              </a:rPr>
              <a:t>ASHGWORKSHOP</a:t>
            </a:r>
          </a:p>
          <a:p>
            <a:pPr marL="685800" lvl="1" indent="-342900" defTabSz="685800">
              <a:buClrTx/>
              <a:buFont typeface="Arial" panose="020B0604020202020204" pitchFamily="34" charset="0"/>
              <a:buChar char="•"/>
            </a:pPr>
            <a:r>
              <a:rPr lang="en-US" sz="21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Password is case-sensitive</a:t>
            </a:r>
          </a:p>
        </p:txBody>
      </p:sp>
      <p:pic>
        <p:nvPicPr>
          <p:cNvPr id="3" name="Graphic 2" descr="Wi-Fi">
            <a:extLst>
              <a:ext uri="{FF2B5EF4-FFF2-40B4-BE49-F238E27FC236}">
                <a16:creationId xmlns:a16="http://schemas.microsoft.com/office/drawing/2014/main" id="{96DDB525-6632-4688-AE1E-AFA5047BC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6518" y="2125606"/>
            <a:ext cx="1900897" cy="19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30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Study page - Manhattan-like view</a:t>
            </a:r>
            <a:endParaRPr/>
          </a:p>
        </p:txBody>
      </p:sp>
      <p:pic>
        <p:nvPicPr>
          <p:cNvPr id="789" name="Google Shape;789;p6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119" y="690513"/>
            <a:ext cx="6431763" cy="40672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0" name="Google Shape;790;p63"/>
          <p:cNvSpPr/>
          <p:nvPr/>
        </p:nvSpPr>
        <p:spPr>
          <a:xfrm rot="7866581">
            <a:off x="2090894" y="3779985"/>
            <a:ext cx="487755" cy="29960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281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6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119" y="690513"/>
            <a:ext cx="6431763" cy="40672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6" name="Google Shape;796;p64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Study page - Chromosome zoom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6576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Google Shape;801;p6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119" y="690513"/>
            <a:ext cx="6431763" cy="40672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02" name="Google Shape;802;p65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Study page - Chromosome zoom</a:t>
            </a:r>
            <a:endParaRPr/>
          </a:p>
        </p:txBody>
      </p:sp>
      <p:sp>
        <p:nvSpPr>
          <p:cNvPr id="803" name="Google Shape;803;p65"/>
          <p:cNvSpPr/>
          <p:nvPr/>
        </p:nvSpPr>
        <p:spPr>
          <a:xfrm rot="9158813">
            <a:off x="1607111" y="4275320"/>
            <a:ext cx="487733" cy="29975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0552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6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Variant page - Assigned genes</a:t>
            </a:r>
            <a:endParaRPr/>
          </a:p>
        </p:txBody>
      </p:sp>
      <p:pic>
        <p:nvPicPr>
          <p:cNvPr id="809" name="Google Shape;809;p6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119" y="690513"/>
            <a:ext cx="6431763" cy="40672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9068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7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Variant page - Assigned genes</a:t>
            </a:r>
            <a:endParaRPr/>
          </a:p>
        </p:txBody>
      </p:sp>
      <p:pic>
        <p:nvPicPr>
          <p:cNvPr id="815" name="Google Shape;815;p6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119" y="690513"/>
            <a:ext cx="6431763" cy="40672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16" name="Google Shape;816;p67"/>
          <p:cNvSpPr/>
          <p:nvPr/>
        </p:nvSpPr>
        <p:spPr>
          <a:xfrm rot="9158813">
            <a:off x="2330861" y="2123345"/>
            <a:ext cx="487733" cy="299755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750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8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Variant page - Assigned genes (eQTL tab)</a:t>
            </a:r>
            <a:endParaRPr/>
          </a:p>
        </p:txBody>
      </p:sp>
      <p:pic>
        <p:nvPicPr>
          <p:cNvPr id="822" name="Google Shape;822;p6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119" y="690513"/>
            <a:ext cx="6431763" cy="40672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835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69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Variant page - PheWAS</a:t>
            </a:r>
            <a:endParaRPr/>
          </a:p>
        </p:txBody>
      </p:sp>
      <p:pic>
        <p:nvPicPr>
          <p:cNvPr id="828" name="Google Shape;828;p69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119" y="690513"/>
            <a:ext cx="6431763" cy="40672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3637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70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Variant page - Lead and tag-variant tables</a:t>
            </a:r>
            <a:endParaRPr/>
          </a:p>
        </p:txBody>
      </p:sp>
      <p:pic>
        <p:nvPicPr>
          <p:cNvPr id="834" name="Google Shape;834;p70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119" y="690513"/>
            <a:ext cx="6431763" cy="40672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6736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71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Variant page - Select gene</a:t>
            </a:r>
            <a:endParaRPr/>
          </a:p>
        </p:txBody>
      </p:sp>
      <p:pic>
        <p:nvPicPr>
          <p:cNvPr id="840" name="Google Shape;840;p7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119" y="690513"/>
            <a:ext cx="6431763" cy="40672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4942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2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 page</a:t>
            </a:r>
            <a:endParaRPr/>
          </a:p>
        </p:txBody>
      </p:sp>
      <p:pic>
        <p:nvPicPr>
          <p:cNvPr id="847" name="Google Shape;847;p72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6800" y="690523"/>
            <a:ext cx="6450400" cy="34638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0676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>
            <a:spLocks noGrp="1"/>
          </p:cNvSpPr>
          <p:nvPr>
            <p:ph type="ctrTitle"/>
          </p:nvPr>
        </p:nvSpPr>
        <p:spPr>
          <a:xfrm>
            <a:off x="1003638" y="1315088"/>
            <a:ext cx="7136700" cy="16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9CA"/>
              </a:buClr>
              <a:buSzPts val="4800"/>
              <a:buFont typeface="Roboto Black"/>
              <a:buNone/>
            </a:pPr>
            <a:r>
              <a:rPr lang="en-GB" sz="3200"/>
              <a:t>Open Targets: Using Genetics and Functional Genomics to Identify and Prioritize Targets for New Medicines</a:t>
            </a:r>
            <a:endParaRPr sz="3200" b="0" i="0" u="none" strike="noStrike" cap="none">
              <a:solidFill>
                <a:srgbClr val="3489C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28" name="Google Shape;228;p39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4925" y="4227967"/>
            <a:ext cx="3294100" cy="7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9"/>
          <p:cNvSpPr txBox="1">
            <a:spLocks noGrp="1"/>
          </p:cNvSpPr>
          <p:nvPr>
            <p:ph type="subTitle" idx="1"/>
          </p:nvPr>
        </p:nvSpPr>
        <p:spPr>
          <a:xfrm>
            <a:off x="0" y="3329415"/>
            <a:ext cx="91440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00" dirty="0">
                <a:solidFill>
                  <a:srgbClr val="000000"/>
                </a:solidFill>
              </a:rPr>
              <a:t>ASHG Invited Workshop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00" dirty="0">
                <a:solidFill>
                  <a:srgbClr val="000000"/>
                </a:solidFill>
              </a:rPr>
              <a:t>Thursday, October 18, 2018, 7:15 - 8:45 AM</a:t>
            </a:r>
          </a:p>
          <a:p>
            <a:pPr marL="0" indent="0">
              <a:lnSpc>
                <a:spcPct val="115000"/>
              </a:lnSpc>
              <a:buClr>
                <a:srgbClr val="000000"/>
              </a:buClr>
              <a:buSzPts val="1100"/>
            </a:pPr>
            <a:r>
              <a:rPr lang="en-GB" sz="1400" dirty="0">
                <a:solidFill>
                  <a:srgbClr val="000000"/>
                </a:solidFill>
              </a:rPr>
              <a:t>Maya </a:t>
            </a:r>
            <a:r>
              <a:rPr lang="en-GB" sz="1400" dirty="0" err="1">
                <a:solidFill>
                  <a:srgbClr val="000000"/>
                </a:solidFill>
              </a:rPr>
              <a:t>Ghoussaini</a:t>
            </a:r>
            <a:r>
              <a:rPr lang="en-GB" sz="1400" dirty="0">
                <a:solidFill>
                  <a:srgbClr val="000000"/>
                </a:solidFill>
              </a:rPr>
              <a:t>, Edward </a:t>
            </a:r>
            <a:r>
              <a:rPr lang="en-GB" sz="1400" dirty="0" err="1">
                <a:solidFill>
                  <a:srgbClr val="000000"/>
                </a:solidFill>
              </a:rPr>
              <a:t>Mountjoy</a:t>
            </a:r>
            <a:r>
              <a:rPr lang="en-GB" sz="1400" dirty="0">
                <a:solidFill>
                  <a:srgbClr val="000000"/>
                </a:solidFill>
              </a:rPr>
              <a:t>, Ellen Schmidt, Daniel Wright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dirty="0">
              <a:solidFill>
                <a:srgbClr val="000000"/>
              </a:solidFill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FA521EDE-FCC9-4CAF-A19C-A43CF9A619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3259" y="116680"/>
            <a:ext cx="1307172" cy="883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EF09D4-EA37-F84C-A862-D9D71911CD5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831" y="214685"/>
            <a:ext cx="1979000" cy="68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7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7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 page</a:t>
            </a:r>
            <a:endParaRPr/>
          </a:p>
        </p:txBody>
      </p:sp>
      <p:pic>
        <p:nvPicPr>
          <p:cNvPr id="853" name="Google Shape;853;p73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6800" y="690523"/>
            <a:ext cx="6450400" cy="34638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54" name="Google Shape;854;p73"/>
          <p:cNvSpPr/>
          <p:nvPr/>
        </p:nvSpPr>
        <p:spPr>
          <a:xfrm rot="7509397">
            <a:off x="2432169" y="2272586"/>
            <a:ext cx="487658" cy="299717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344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4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Drug information (Target Validation Platform)</a:t>
            </a:r>
            <a:endParaRPr/>
          </a:p>
        </p:txBody>
      </p:sp>
      <p:pic>
        <p:nvPicPr>
          <p:cNvPr id="860" name="Google Shape;860;p7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119" y="690513"/>
            <a:ext cx="6431763" cy="40672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2687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4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Variant Page –Link to Locus View</a:t>
            </a:r>
            <a:endParaRPr/>
          </a:p>
        </p:txBody>
      </p:sp>
      <p:pic>
        <p:nvPicPr>
          <p:cNvPr id="3" name="Google Shape;840;p71">
            <a:extLst>
              <a:ext uri="{FF2B5EF4-FFF2-40B4-BE49-F238E27FC236}">
                <a16:creationId xmlns:a16="http://schemas.microsoft.com/office/drawing/2014/main" id="{39D6C8B1-D949-B746-891A-445222744C9B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119" y="690513"/>
            <a:ext cx="6431763" cy="40672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" name="Google Shape;886;p78">
            <a:extLst>
              <a:ext uri="{FF2B5EF4-FFF2-40B4-BE49-F238E27FC236}">
                <a16:creationId xmlns:a16="http://schemas.microsoft.com/office/drawing/2014/main" id="{006AC9D4-DF5C-0E47-ABD4-2B7525B70202}"/>
              </a:ext>
            </a:extLst>
          </p:cNvPr>
          <p:cNvSpPr/>
          <p:nvPr/>
        </p:nvSpPr>
        <p:spPr>
          <a:xfrm rot="8764422">
            <a:off x="1565891" y="1605247"/>
            <a:ext cx="487719" cy="299694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4157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75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Locus View</a:t>
            </a:r>
            <a:endParaRPr/>
          </a:p>
        </p:txBody>
      </p:sp>
      <p:pic>
        <p:nvPicPr>
          <p:cNvPr id="866" name="Google Shape;866;p7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119" y="690513"/>
            <a:ext cx="6431763" cy="40672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8926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76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Locus View - Select gene entity</a:t>
            </a:r>
            <a:endParaRPr/>
          </a:p>
        </p:txBody>
      </p:sp>
      <p:pic>
        <p:nvPicPr>
          <p:cNvPr id="872" name="Google Shape;872;p7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119" y="690513"/>
            <a:ext cx="6431763" cy="40672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73" name="Google Shape;873;p76"/>
          <p:cNvSpPr/>
          <p:nvPr/>
        </p:nvSpPr>
        <p:spPr>
          <a:xfrm rot="-1245244">
            <a:off x="4682235" y="2186376"/>
            <a:ext cx="487643" cy="299651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390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77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Locus View - Select gene entity</a:t>
            </a:r>
            <a:endParaRPr/>
          </a:p>
        </p:txBody>
      </p:sp>
      <p:pic>
        <p:nvPicPr>
          <p:cNvPr id="879" name="Google Shape;879;p7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119" y="690513"/>
            <a:ext cx="6431763" cy="40672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9125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78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Locus View - Select study entity</a:t>
            </a:r>
            <a:endParaRPr/>
          </a:p>
        </p:txBody>
      </p:sp>
      <p:pic>
        <p:nvPicPr>
          <p:cNvPr id="885" name="Google Shape;885;p78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119" y="690513"/>
            <a:ext cx="6431763" cy="40672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86" name="Google Shape;886;p78"/>
          <p:cNvSpPr/>
          <p:nvPr/>
        </p:nvSpPr>
        <p:spPr>
          <a:xfrm rot="-3604554">
            <a:off x="5840018" y="3579519"/>
            <a:ext cx="487719" cy="299694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4870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79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Locus View - Add study entity</a:t>
            </a:r>
            <a:endParaRPr/>
          </a:p>
        </p:txBody>
      </p:sp>
      <p:pic>
        <p:nvPicPr>
          <p:cNvPr id="892" name="Google Shape;892;p79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119" y="690513"/>
            <a:ext cx="6431763" cy="40672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1979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80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Locus View -  Show fine-mapping only</a:t>
            </a:r>
            <a:endParaRPr/>
          </a:p>
        </p:txBody>
      </p:sp>
      <p:pic>
        <p:nvPicPr>
          <p:cNvPr id="898" name="Google Shape;898;p80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119" y="690513"/>
            <a:ext cx="6431763" cy="40672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99" name="Google Shape;899;p80"/>
          <p:cNvSpPr/>
          <p:nvPr/>
        </p:nvSpPr>
        <p:spPr>
          <a:xfrm rot="-1383865">
            <a:off x="4856440" y="1827495"/>
            <a:ext cx="487792" cy="299734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66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81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Locus View -  Table shows additional information </a:t>
            </a:r>
            <a:endParaRPr/>
          </a:p>
        </p:txBody>
      </p:sp>
      <p:pic>
        <p:nvPicPr>
          <p:cNvPr id="905" name="Google Shape;905;p81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119" y="690513"/>
            <a:ext cx="6431763" cy="40672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7998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Agenda for today’s workshop</a:t>
            </a:r>
            <a:endParaRPr lang="en-US" sz="3200"/>
          </a:p>
        </p:txBody>
      </p:sp>
      <p:sp>
        <p:nvSpPr>
          <p:cNvPr id="235" name="Google Shape;235;p40"/>
          <p:cNvSpPr txBox="1">
            <a:spLocks noGrp="1"/>
          </p:cNvSpPr>
          <p:nvPr>
            <p:ph type="body" idx="1"/>
          </p:nvPr>
        </p:nvSpPr>
        <p:spPr>
          <a:xfrm>
            <a:off x="3879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560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2000"/>
              <a:buFont typeface="Wingdings" pitchFamily="2" charset="2"/>
              <a:buChar char="Ø"/>
            </a:pPr>
            <a:r>
              <a:rPr lang="en-GB" sz="2000">
                <a:solidFill>
                  <a:srgbClr val="5A5F5F"/>
                </a:solidFill>
              </a:rPr>
              <a:t>What is Open Targets?</a:t>
            </a:r>
            <a:endParaRPr sz="2000">
              <a:solidFill>
                <a:srgbClr val="5A5F5F"/>
              </a:solidFill>
            </a:endParaRPr>
          </a:p>
          <a:p>
            <a:pPr marL="342900" lvl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rgbClr val="5A5F5F"/>
              </a:buClr>
              <a:buSzPts val="2000"/>
              <a:buFont typeface="Wingdings" pitchFamily="2" charset="2"/>
              <a:buChar char="Ø"/>
            </a:pPr>
            <a:r>
              <a:rPr lang="en-GB" sz="2000">
                <a:solidFill>
                  <a:srgbClr val="5A5F5F"/>
                </a:solidFill>
              </a:rPr>
              <a:t>Introducing: Open Targets Genetics</a:t>
            </a:r>
          </a:p>
          <a:p>
            <a:pPr marL="342900" lvl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rgbClr val="5A5F5F"/>
              </a:buClr>
              <a:buSzPts val="2000"/>
              <a:buFont typeface="Wingdings" pitchFamily="2" charset="2"/>
              <a:buChar char="Ø"/>
            </a:pPr>
            <a:r>
              <a:rPr lang="en-GB" sz="2000"/>
              <a:t>Demo</a:t>
            </a:r>
            <a:endParaRPr sz="2000">
              <a:solidFill>
                <a:srgbClr val="5A5F5F"/>
              </a:solidFill>
            </a:endParaRPr>
          </a:p>
          <a:p>
            <a:pPr marL="342900" lvl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rgbClr val="5A5F5F"/>
              </a:buClr>
              <a:buSzPts val="2000"/>
              <a:buFont typeface="Wingdings" pitchFamily="2" charset="2"/>
              <a:buChar char="Ø"/>
            </a:pPr>
            <a:r>
              <a:rPr lang="en-GB" sz="2000">
                <a:solidFill>
                  <a:srgbClr val="5A5F5F"/>
                </a:solidFill>
              </a:rPr>
              <a:t>Interactive Exercises (30 min)</a:t>
            </a:r>
          </a:p>
          <a:p>
            <a:pPr marL="698500" lvl="1" indent="-342900" algn="l" rtl="0"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2000">
                <a:solidFill>
                  <a:srgbClr val="5A5F5F"/>
                </a:solidFill>
              </a:rPr>
              <a:t>Demonstrate the role of genetics supporting an existing drug</a:t>
            </a:r>
          </a:p>
          <a:p>
            <a:pPr marL="698500" lvl="1" indent="-342900" algn="l" rtl="0"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2000"/>
              <a:buFont typeface="Arial" panose="020B0604020202020204" pitchFamily="34" charset="0"/>
              <a:buChar char="•"/>
            </a:pPr>
            <a:r>
              <a:rPr lang="en-GB" sz="2000">
                <a:solidFill>
                  <a:srgbClr val="5A5F5F"/>
                </a:solidFill>
              </a:rPr>
              <a:t>Demonstrate a known drug repurposing opportunity</a:t>
            </a:r>
            <a:endParaRPr sz="2000">
              <a:solidFill>
                <a:srgbClr val="5A5F5F"/>
              </a:solidFill>
            </a:endParaRPr>
          </a:p>
          <a:p>
            <a:pPr marL="342900" lvl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Clr>
                <a:srgbClr val="5A5F5F"/>
              </a:buClr>
              <a:buSzPts val="2000"/>
              <a:buFont typeface="Wingdings" pitchFamily="2" charset="2"/>
              <a:buChar char="Ø"/>
            </a:pPr>
            <a:r>
              <a:rPr lang="en-GB" sz="2000">
                <a:solidFill>
                  <a:srgbClr val="5A5F5F"/>
                </a:solidFill>
              </a:rPr>
              <a:t>Exercise review and questions</a:t>
            </a:r>
            <a:endParaRPr sz="2000">
              <a:solidFill>
                <a:srgbClr val="5A5F5F"/>
              </a:solidFill>
            </a:endParaRPr>
          </a:p>
        </p:txBody>
      </p:sp>
      <p:pic>
        <p:nvPicPr>
          <p:cNvPr id="1026" name="Picture 2" descr="https://lh3.googleusercontent.com/anz1BS_RSfQthe8VenUe_FHw3FD8rva5geRZKZMVnDr6Xe7pChysgnwcgSAE4rH5ec1fB-ZCCQwFEI9utxhQ61SdwrGbpJExkSS-S__V7GJzZw8blS8NlkxKWKPIkY2dwAm0QdLb19M">
            <a:extLst>
              <a:ext uri="{FF2B5EF4-FFF2-40B4-BE49-F238E27FC236}">
                <a16:creationId xmlns:a16="http://schemas.microsoft.com/office/drawing/2014/main" id="{CE113271-C99E-7D4A-B337-A28220DEF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407" y="1411522"/>
            <a:ext cx="357393" cy="2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3.googleusercontent.com/anz1BS_RSfQthe8VenUe_FHw3FD8rva5geRZKZMVnDr6Xe7pChysgnwcgSAE4rH5ec1fB-ZCCQwFEI9utxhQ61SdwrGbpJExkSS-S__V7GJzZw8blS8NlkxKWKPIkY2dwAm0QdLb19M">
            <a:extLst>
              <a:ext uri="{FF2B5EF4-FFF2-40B4-BE49-F238E27FC236}">
                <a16:creationId xmlns:a16="http://schemas.microsoft.com/office/drawing/2014/main" id="{A4A75004-64BE-8844-A4BD-3D92E40EA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407" y="1917625"/>
            <a:ext cx="357393" cy="2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lh3.googleusercontent.com/anz1BS_RSfQthe8VenUe_FHw3FD8rva5geRZKZMVnDr6Xe7pChysgnwcgSAE4rH5ec1fB-ZCCQwFEI9utxhQ61SdwrGbpJExkSS-S__V7GJzZw8blS8NlkxKWKPIkY2dwAm0QdLb19M">
            <a:extLst>
              <a:ext uri="{FF2B5EF4-FFF2-40B4-BE49-F238E27FC236}">
                <a16:creationId xmlns:a16="http://schemas.microsoft.com/office/drawing/2014/main" id="{5D931F78-7B19-A847-9C9F-7EEBE0E6D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407" y="2423728"/>
            <a:ext cx="357393" cy="2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lh3.googleusercontent.com/anz1BS_RSfQthe8VenUe_FHw3FD8rva5geRZKZMVnDr6Xe7pChysgnwcgSAE4rH5ec1fB-ZCCQwFEI9utxhQ61SdwrGbpJExkSS-S__V7GJzZw8blS8NlkxKWKPIkY2dwAm0QdLb19M">
            <a:extLst>
              <a:ext uri="{FF2B5EF4-FFF2-40B4-BE49-F238E27FC236}">
                <a16:creationId xmlns:a16="http://schemas.microsoft.com/office/drawing/2014/main" id="{B9EE4CB4-7512-6342-BDD7-C7E955AB3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406" y="2917675"/>
            <a:ext cx="357393" cy="2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lh3.googleusercontent.com/anz1BS_RSfQthe8VenUe_FHw3FD8rva5geRZKZMVnDr6Xe7pChysgnwcgSAE4rH5ec1fB-ZCCQwFEI9utxhQ61SdwrGbpJExkSS-S__V7GJzZw8blS8NlkxKWKPIkY2dwAm0QdLb19M">
            <a:extLst>
              <a:ext uri="{FF2B5EF4-FFF2-40B4-BE49-F238E27FC236}">
                <a16:creationId xmlns:a16="http://schemas.microsoft.com/office/drawing/2014/main" id="{76446074-55B9-8C44-A925-7DD376867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406" y="4112692"/>
            <a:ext cx="357393" cy="29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257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77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Locus View – How to find overlapping loci for specific diseases?</a:t>
            </a:r>
            <a:endParaRPr sz="2000"/>
          </a:p>
        </p:txBody>
      </p:sp>
      <p:pic>
        <p:nvPicPr>
          <p:cNvPr id="879" name="Google Shape;879;p7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119" y="690513"/>
            <a:ext cx="6431763" cy="40672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52704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82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Study Page - Compare Studies button</a:t>
            </a:r>
            <a:endParaRPr/>
          </a:p>
        </p:txBody>
      </p:sp>
      <p:pic>
        <p:nvPicPr>
          <p:cNvPr id="911" name="Google Shape;911;p8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119" y="690513"/>
            <a:ext cx="6431763" cy="40672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12" name="Google Shape;912;p82"/>
          <p:cNvSpPr/>
          <p:nvPr/>
        </p:nvSpPr>
        <p:spPr>
          <a:xfrm rot="8652502">
            <a:off x="1547070" y="1694424"/>
            <a:ext cx="487826" cy="299573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285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3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Compare Studies Page</a:t>
            </a:r>
            <a:endParaRPr/>
          </a:p>
        </p:txBody>
      </p:sp>
      <p:pic>
        <p:nvPicPr>
          <p:cNvPr id="918" name="Google Shape;918;p8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119" y="690513"/>
            <a:ext cx="6431763" cy="40672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69923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84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Compare Studies Page - Add studies</a:t>
            </a:r>
            <a:endParaRPr/>
          </a:p>
        </p:txBody>
      </p:sp>
      <p:pic>
        <p:nvPicPr>
          <p:cNvPr id="924" name="Google Shape;924;p84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119" y="690513"/>
            <a:ext cx="6431763" cy="40672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25" name="Google Shape;925;p84"/>
          <p:cNvSpPr/>
          <p:nvPr/>
        </p:nvSpPr>
        <p:spPr>
          <a:xfrm rot="8652502">
            <a:off x="1557320" y="2157824"/>
            <a:ext cx="487826" cy="299573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356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85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Compare Studies Page - Add studies</a:t>
            </a:r>
            <a:endParaRPr/>
          </a:p>
        </p:txBody>
      </p:sp>
      <p:pic>
        <p:nvPicPr>
          <p:cNvPr id="931" name="Google Shape;931;p85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119" y="690513"/>
            <a:ext cx="6431763" cy="40672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5399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86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Compare Studies Page - Add studies</a:t>
            </a:r>
            <a:endParaRPr/>
          </a:p>
        </p:txBody>
      </p:sp>
      <p:pic>
        <p:nvPicPr>
          <p:cNvPr id="937" name="Google Shape;937;p86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119" y="690513"/>
            <a:ext cx="6431763" cy="40672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38" name="Google Shape;938;p86"/>
          <p:cNvSpPr/>
          <p:nvPr/>
        </p:nvSpPr>
        <p:spPr>
          <a:xfrm rot="10800000">
            <a:off x="1080221" y="2106445"/>
            <a:ext cx="487800" cy="2997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86"/>
          <p:cNvSpPr/>
          <p:nvPr/>
        </p:nvSpPr>
        <p:spPr>
          <a:xfrm rot="10800000">
            <a:off x="1080221" y="3037545"/>
            <a:ext cx="487800" cy="2997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43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87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Compare Studies Page - Shared loci</a:t>
            </a:r>
            <a:endParaRPr/>
          </a:p>
        </p:txBody>
      </p:sp>
      <p:pic>
        <p:nvPicPr>
          <p:cNvPr id="945" name="Google Shape;945;p87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6125" y="690525"/>
            <a:ext cx="6431748" cy="3925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163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88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Compare Studies Page - Go to Locus View</a:t>
            </a:r>
            <a:endParaRPr/>
          </a:p>
        </p:txBody>
      </p:sp>
      <p:pic>
        <p:nvPicPr>
          <p:cNvPr id="951" name="Google Shape;951;p88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6125" y="690525"/>
            <a:ext cx="6431748" cy="3925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52" name="Google Shape;952;p88"/>
          <p:cNvSpPr/>
          <p:nvPr/>
        </p:nvSpPr>
        <p:spPr>
          <a:xfrm rot="-1292769">
            <a:off x="6756540" y="3990478"/>
            <a:ext cx="487678" cy="299659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D7E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769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89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Locus View - With 3 studies selected</a:t>
            </a:r>
            <a:endParaRPr/>
          </a:p>
        </p:txBody>
      </p:sp>
      <p:pic>
        <p:nvPicPr>
          <p:cNvPr id="958" name="Google Shape;958;p89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6125" y="690524"/>
            <a:ext cx="6431748" cy="3833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19783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89"/>
          <p:cNvSpPr txBox="1">
            <a:spLocks noGrp="1"/>
          </p:cNvSpPr>
          <p:nvPr>
            <p:ph type="title"/>
          </p:nvPr>
        </p:nvSpPr>
        <p:spPr>
          <a:xfrm>
            <a:off x="311700" y="32843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Gold Standard Analysis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9957E3-3EB4-3C4E-9208-45C96A7328FB}"/>
              </a:ext>
            </a:extLst>
          </p:cNvPr>
          <p:cNvSpPr txBox="1"/>
          <p:nvPr/>
        </p:nvSpPr>
        <p:spPr>
          <a:xfrm>
            <a:off x="760164" y="1244906"/>
            <a:ext cx="7216048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Gold-standard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Manually-curated set of associations with strong experimental functional data linking variant with gene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17 premium gold-standard associations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Range of diseases including: breast cancer, prostate cancer, T2D diabetes, Parkinson’s, coronary artery disease, blood lipid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r>
              <a:rPr lang="en-GB" sz="1600" b="1" dirty="0"/>
              <a:t>Variant-to-gene assignment using Open Targets Genetics (v1)</a:t>
            </a:r>
            <a:r>
              <a:rPr lang="en-GB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Out of 17 premium gold standards, we find 1+ of the target genes for 14 (82% hit rate)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Out of a total of 26 target genes (some examples have more than 1), we find 17 target genes (65%)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Restricting to blood-related traits only, we find 7/7 target genes (100%)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877640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High failure rates in drug discovery</a:t>
            </a:r>
            <a:endParaRPr lang="en-US" sz="3200"/>
          </a:p>
        </p:txBody>
      </p:sp>
      <p:sp>
        <p:nvSpPr>
          <p:cNvPr id="245" name="Google Shape;245;p41"/>
          <p:cNvSpPr txBox="1">
            <a:spLocks noGrp="1"/>
          </p:cNvSpPr>
          <p:nvPr>
            <p:ph type="body" idx="1"/>
          </p:nvPr>
        </p:nvSpPr>
        <p:spPr>
          <a:xfrm>
            <a:off x="192947" y="1266325"/>
            <a:ext cx="8689796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indent="-158750">
              <a:lnSpc>
                <a:spcPct val="210000"/>
              </a:lnSpc>
              <a:buSzPts val="1900"/>
              <a:buFont typeface="Roboto"/>
              <a:buChar char="•"/>
            </a:pPr>
            <a:r>
              <a:rPr lang="en-GB" sz="1900">
                <a:solidFill>
                  <a:srgbClr val="5A5F5F"/>
                </a:solidFill>
              </a:rPr>
              <a:t>&gt; 85% </a:t>
            </a:r>
            <a:r>
              <a:rPr lang="en-US" sz="2000"/>
              <a:t>of candidate drugs that enter clinical trials fail</a:t>
            </a:r>
            <a:endParaRPr sz="1100">
              <a:solidFill>
                <a:srgbClr val="5A5F5F"/>
              </a:solidFill>
            </a:endParaRPr>
          </a:p>
          <a:p>
            <a:pPr marL="177800" lvl="0" indent="-158750" algn="l" rtl="0">
              <a:lnSpc>
                <a:spcPct val="210000"/>
              </a:lnSpc>
              <a:spcBef>
                <a:spcPts val="800"/>
              </a:spcBef>
              <a:spcAft>
                <a:spcPts val="0"/>
              </a:spcAft>
              <a:buClr>
                <a:srgbClr val="5A5F5F"/>
              </a:buClr>
              <a:buSzPts val="1900"/>
              <a:buFont typeface="Roboto"/>
              <a:buChar char="•"/>
            </a:pPr>
            <a:r>
              <a:rPr lang="en-GB" sz="1900">
                <a:solidFill>
                  <a:srgbClr val="5A5F5F"/>
                </a:solidFill>
              </a:rPr>
              <a:t>Majority fails at later stages</a:t>
            </a:r>
            <a:endParaRPr sz="1100">
              <a:solidFill>
                <a:srgbClr val="5A5F5F"/>
              </a:solidFill>
            </a:endParaRPr>
          </a:p>
          <a:p>
            <a:pPr marL="177800" indent="-158750">
              <a:lnSpc>
                <a:spcPct val="210000"/>
              </a:lnSpc>
              <a:spcBef>
                <a:spcPts val="800"/>
              </a:spcBef>
              <a:buSzPts val="1900"/>
              <a:buFont typeface="Roboto"/>
              <a:buChar char="•"/>
            </a:pPr>
            <a:r>
              <a:rPr lang="en-GB" sz="1900">
                <a:solidFill>
                  <a:srgbClr val="5A5F5F"/>
                </a:solidFill>
              </a:rPr>
              <a:t>Genetics increase chances of success </a:t>
            </a:r>
            <a:r>
              <a:rPr lang="en-GB">
                <a:solidFill>
                  <a:srgbClr val="5A5F5F"/>
                </a:solidFill>
              </a:rPr>
              <a:t>(Nelson MR</a:t>
            </a:r>
            <a:r>
              <a:rPr lang="en-GB"/>
              <a:t> </a:t>
            </a:r>
            <a:r>
              <a:rPr lang="en-GB" i="1"/>
              <a:t>et al</a:t>
            </a:r>
            <a:r>
              <a:rPr lang="en-GB"/>
              <a:t>.,</a:t>
            </a:r>
            <a:r>
              <a:rPr lang="en-GB">
                <a:solidFill>
                  <a:srgbClr val="5A5F5F"/>
                </a:solidFill>
              </a:rPr>
              <a:t> Nat Genet. 2015)</a:t>
            </a:r>
            <a:endParaRPr lang="en-GB" sz="1100">
              <a:solidFill>
                <a:srgbClr val="5A5F5F"/>
              </a:solidFill>
            </a:endParaRPr>
          </a:p>
          <a:p>
            <a:pPr marL="520700" lvl="1" indent="-1460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A5F5F"/>
              </a:buClr>
              <a:buSzPts val="1700"/>
              <a:buFont typeface="Roboto"/>
              <a:buChar char="•"/>
            </a:pPr>
            <a:r>
              <a:rPr lang="en-GB" sz="1700">
                <a:solidFill>
                  <a:srgbClr val="5A5F5F"/>
                </a:solidFill>
              </a:rPr>
              <a:t>Drug is 10x more likely to succeed if target identified in Mendelian genetic evidence </a:t>
            </a:r>
            <a:endParaRPr sz="1700">
              <a:solidFill>
                <a:srgbClr val="5A5F5F"/>
              </a:solidFill>
            </a:endParaRPr>
          </a:p>
          <a:p>
            <a:pPr marL="520700" lvl="1" indent="-146050">
              <a:lnSpc>
                <a:spcPct val="100000"/>
              </a:lnSpc>
              <a:spcBef>
                <a:spcPts val="400"/>
              </a:spcBef>
              <a:buSzPts val="1700"/>
              <a:buFont typeface="Roboto"/>
              <a:buChar char="•"/>
            </a:pPr>
            <a:r>
              <a:rPr lang="en-GB" sz="1700">
                <a:solidFill>
                  <a:srgbClr val="5A5F5F"/>
                </a:solidFill>
              </a:rPr>
              <a:t>Drug is </a:t>
            </a:r>
            <a:r>
              <a:rPr lang="en-GB" sz="1700"/>
              <a:t>2x</a:t>
            </a:r>
            <a:r>
              <a:rPr lang="en-GB" sz="1700">
                <a:solidFill>
                  <a:srgbClr val="5A5F5F"/>
                </a:solidFill>
              </a:rPr>
              <a:t> </a:t>
            </a:r>
            <a:r>
              <a:rPr lang="en-GB" sz="1700"/>
              <a:t>more likely to succeed if target is supported </a:t>
            </a:r>
            <a:r>
              <a:rPr lang="en-GB" sz="1700">
                <a:solidFill>
                  <a:srgbClr val="5A5F5F"/>
                </a:solidFill>
              </a:rPr>
              <a:t>by GWAS evidence</a:t>
            </a:r>
            <a:endParaRPr sz="1700">
              <a:solidFill>
                <a:srgbClr val="5A5F5F"/>
              </a:solidFill>
            </a:endParaRPr>
          </a:p>
        </p:txBody>
      </p:sp>
      <p:pic>
        <p:nvPicPr>
          <p:cNvPr id="246" name="Google Shape;246;p41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2204" y="1266325"/>
            <a:ext cx="967174" cy="131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124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7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Exercises: Open Targets Genetics</a:t>
            </a:r>
            <a:endParaRPr sz="3600" dirty="0"/>
          </a:p>
        </p:txBody>
      </p:sp>
      <p:sp>
        <p:nvSpPr>
          <p:cNvPr id="752" name="Google Shape;752;p57"/>
          <p:cNvSpPr txBox="1"/>
          <p:nvPr/>
        </p:nvSpPr>
        <p:spPr>
          <a:xfrm>
            <a:off x="390325" y="3150000"/>
            <a:ext cx="8618208" cy="19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5F5F"/>
              </a:buClr>
              <a:buSzPts val="1800"/>
              <a:buFont typeface="Roboto"/>
              <a:buNone/>
            </a:pPr>
            <a:r>
              <a:rPr lang="en-GB" sz="2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Exercise 1</a:t>
            </a:r>
            <a:r>
              <a:rPr lang="en-GB" sz="2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Demonstrating the role of genetics supporting an existing drug</a:t>
            </a:r>
            <a:endParaRPr sz="2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A5F5F"/>
              </a:buClr>
              <a:buSzPts val="1800"/>
              <a:buFont typeface="Roboto"/>
              <a:buNone/>
            </a:pPr>
            <a:r>
              <a:rPr lang="en-GB" sz="2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Exercise 2</a:t>
            </a:r>
            <a:r>
              <a:rPr lang="en-GB" sz="2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Demonstrating a drug repurposing opportunity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45172E-8BA5-8043-96C6-8753280F0EE0}"/>
              </a:ext>
            </a:extLst>
          </p:cNvPr>
          <p:cNvSpPr/>
          <p:nvPr/>
        </p:nvSpPr>
        <p:spPr>
          <a:xfrm>
            <a:off x="1356986" y="1698269"/>
            <a:ext cx="64807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/>
              <a:t>Exercises: https://genetics-</a:t>
            </a:r>
            <a:r>
              <a:rPr lang="en-GB" sz="1600" dirty="0" err="1"/>
              <a:t>docs.opentargets.org</a:t>
            </a:r>
            <a:r>
              <a:rPr lang="en-GB" sz="1600" dirty="0"/>
              <a:t>/ashg-workshop-2018</a:t>
            </a:r>
          </a:p>
          <a:p>
            <a:pPr algn="ctr"/>
            <a:endParaRPr lang="en-GB" sz="1600" dirty="0"/>
          </a:p>
          <a:p>
            <a:pPr algn="ctr"/>
            <a:r>
              <a:rPr lang="en-GB" sz="1600" dirty="0"/>
              <a:t>Portal: </a:t>
            </a:r>
            <a:r>
              <a:rPr lang="en-GB" sz="1600" dirty="0" err="1"/>
              <a:t>genetics.opentargets.org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7355761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9CA"/>
              </a:buClr>
              <a:buSzPts val="2400"/>
              <a:buFont typeface="Roboto Black"/>
              <a:buNone/>
            </a:pPr>
            <a:r>
              <a:rPr lang="en-GB" b="1"/>
              <a:t>Exercise 1</a:t>
            </a:r>
            <a:r>
              <a:rPr lang="en-GB"/>
              <a:t>:</a:t>
            </a:r>
            <a:r>
              <a:rPr lang="en-GB" sz="2100"/>
              <a:t> </a:t>
            </a:r>
            <a:r>
              <a:rPr lang="en-GB" sz="2100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rPr>
              <a:t>Using Open Targets to retrospectively demonstrate the role of genetics supporting an existing drug</a:t>
            </a:r>
            <a:endParaRPr sz="2100" b="0" i="0" u="none" strike="noStrike" cap="none">
              <a:solidFill>
                <a:srgbClr val="3489C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FB6AB2-6EC6-BD42-929B-E419F72B52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751" y="1152425"/>
            <a:ext cx="6824498" cy="3947741"/>
          </a:xfrm>
          <a:prstGeom prst="rect">
            <a:avLst/>
          </a:prstGeom>
        </p:spPr>
      </p:pic>
      <p:sp>
        <p:nvSpPr>
          <p:cNvPr id="7" name="Google Shape;759;p58">
            <a:extLst>
              <a:ext uri="{FF2B5EF4-FFF2-40B4-BE49-F238E27FC236}">
                <a16:creationId xmlns:a16="http://schemas.microsoft.com/office/drawing/2014/main" id="{DBB7BF0B-E7CF-A943-8AAB-CC4DE8D48170}"/>
              </a:ext>
            </a:extLst>
          </p:cNvPr>
          <p:cNvSpPr/>
          <p:nvPr/>
        </p:nvSpPr>
        <p:spPr>
          <a:xfrm rot="18693294">
            <a:off x="4317137" y="3781404"/>
            <a:ext cx="140574" cy="368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5A5F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3494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9CA"/>
              </a:buClr>
              <a:buSzPts val="2400"/>
              <a:buFont typeface="Roboto Black"/>
              <a:buNone/>
            </a:pPr>
            <a:r>
              <a:rPr lang="en-GB" b="1"/>
              <a:t>Exercise 1</a:t>
            </a:r>
            <a:r>
              <a:rPr lang="en-GB"/>
              <a:t>:</a:t>
            </a:r>
            <a:r>
              <a:rPr lang="en-GB" sz="2100"/>
              <a:t> </a:t>
            </a:r>
            <a:r>
              <a:rPr lang="en-GB" sz="2100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rPr>
              <a:t>Using Open Targets to retrospectively demonstrate the role of genetics supporting an existing drug</a:t>
            </a:r>
            <a:endParaRPr sz="2100" b="0" i="0" u="none" strike="noStrike" cap="none">
              <a:solidFill>
                <a:srgbClr val="3489C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90BBB8-607C-F644-B076-997531039F5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493" y="1152425"/>
            <a:ext cx="6818636" cy="3944350"/>
          </a:xfrm>
          <a:prstGeom prst="rect">
            <a:avLst/>
          </a:prstGeom>
        </p:spPr>
      </p:pic>
      <p:sp>
        <p:nvSpPr>
          <p:cNvPr id="759" name="Google Shape;759;p58"/>
          <p:cNvSpPr/>
          <p:nvPr/>
        </p:nvSpPr>
        <p:spPr>
          <a:xfrm>
            <a:off x="3678009" y="4290098"/>
            <a:ext cx="184200" cy="368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5A5F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24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9CA"/>
              </a:buClr>
              <a:buSzPts val="2400"/>
              <a:buFont typeface="Roboto Black"/>
              <a:buNone/>
            </a:pPr>
            <a:r>
              <a:rPr lang="en-GB" b="1"/>
              <a:t>Exercise 1</a:t>
            </a:r>
            <a:r>
              <a:rPr lang="en-GB"/>
              <a:t>:</a:t>
            </a:r>
            <a:r>
              <a:rPr lang="en-GB" sz="2100"/>
              <a:t> </a:t>
            </a:r>
            <a:r>
              <a:rPr lang="en-GB" sz="2100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rPr>
              <a:t>Using Open Targets to retrospectively demonstrate the role of genetics supporting an existing drug</a:t>
            </a:r>
            <a:endParaRPr sz="2100" b="0" i="0" u="none" strike="noStrike" cap="none">
              <a:solidFill>
                <a:srgbClr val="3489C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83CCF3-34B4-6C4D-A42C-771D368A36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83" y="1152425"/>
            <a:ext cx="6868633" cy="3888498"/>
          </a:xfrm>
          <a:prstGeom prst="rect">
            <a:avLst/>
          </a:prstGeom>
        </p:spPr>
      </p:pic>
      <p:sp>
        <p:nvSpPr>
          <p:cNvPr id="7" name="Google Shape;759;p58">
            <a:extLst>
              <a:ext uri="{FF2B5EF4-FFF2-40B4-BE49-F238E27FC236}">
                <a16:creationId xmlns:a16="http://schemas.microsoft.com/office/drawing/2014/main" id="{2D89AE3F-615C-FB49-97BB-5BD1343DE3E4}"/>
              </a:ext>
            </a:extLst>
          </p:cNvPr>
          <p:cNvSpPr/>
          <p:nvPr/>
        </p:nvSpPr>
        <p:spPr>
          <a:xfrm rot="5400000">
            <a:off x="1653824" y="4188500"/>
            <a:ext cx="184200" cy="368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5A5F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7212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9CA"/>
              </a:buClr>
              <a:buSzPts val="2400"/>
              <a:buFont typeface="Roboto Black"/>
              <a:buNone/>
            </a:pPr>
            <a:r>
              <a:rPr lang="en-GB" b="1"/>
              <a:t>Exercise 1</a:t>
            </a:r>
            <a:r>
              <a:rPr lang="en-GB"/>
              <a:t>:</a:t>
            </a:r>
            <a:r>
              <a:rPr lang="en-GB" sz="2100"/>
              <a:t> </a:t>
            </a:r>
            <a:r>
              <a:rPr lang="en-GB" sz="2100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rPr>
              <a:t>Using Open Targets to retrospectively demonstrate the role of genetics supporting an existing drug</a:t>
            </a:r>
            <a:endParaRPr sz="2100" b="0" i="0" u="none" strike="noStrike" cap="none">
              <a:solidFill>
                <a:srgbClr val="3489C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18F707-9120-F64C-BD3A-0BE95AFA39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294" y="1152425"/>
            <a:ext cx="6891412" cy="390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30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9CA"/>
              </a:buClr>
              <a:buSzPts val="2400"/>
              <a:buFont typeface="Roboto Black"/>
              <a:buNone/>
            </a:pPr>
            <a:r>
              <a:rPr lang="en-GB" b="1"/>
              <a:t>Exercise 1</a:t>
            </a:r>
            <a:r>
              <a:rPr lang="en-GB"/>
              <a:t>:</a:t>
            </a:r>
            <a:r>
              <a:rPr lang="en-GB" sz="2100"/>
              <a:t> </a:t>
            </a:r>
            <a:r>
              <a:rPr lang="en-GB" sz="2100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rPr>
              <a:t>Using Open Targets to retrospectively demonstrate the role of genetics supporting an existing drug</a:t>
            </a:r>
            <a:endParaRPr sz="2100" b="0" i="0" u="none" strike="noStrike" cap="none">
              <a:solidFill>
                <a:srgbClr val="3489C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EF420-1BC3-B646-8E4C-E52A8BAF2A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759" y="1152425"/>
            <a:ext cx="6886481" cy="3898603"/>
          </a:xfrm>
          <a:prstGeom prst="rect">
            <a:avLst/>
          </a:prstGeom>
        </p:spPr>
      </p:pic>
      <p:sp>
        <p:nvSpPr>
          <p:cNvPr id="6" name="Google Shape;759;p58">
            <a:extLst>
              <a:ext uri="{FF2B5EF4-FFF2-40B4-BE49-F238E27FC236}">
                <a16:creationId xmlns:a16="http://schemas.microsoft.com/office/drawing/2014/main" id="{44CB587A-2E4F-2D46-A03D-7721D69C273A}"/>
              </a:ext>
            </a:extLst>
          </p:cNvPr>
          <p:cNvSpPr/>
          <p:nvPr/>
        </p:nvSpPr>
        <p:spPr>
          <a:xfrm rot="16200000">
            <a:off x="5756903" y="4032191"/>
            <a:ext cx="184200" cy="368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5A5F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4842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9CA"/>
              </a:buClr>
              <a:buSzPts val="2400"/>
              <a:buFont typeface="Roboto Black"/>
              <a:buNone/>
            </a:pPr>
            <a:r>
              <a:rPr lang="en-GB" b="1"/>
              <a:t>Exercise 1</a:t>
            </a:r>
            <a:r>
              <a:rPr lang="en-GB"/>
              <a:t>:</a:t>
            </a:r>
            <a:r>
              <a:rPr lang="en-GB" sz="2100"/>
              <a:t> </a:t>
            </a:r>
            <a:r>
              <a:rPr lang="en-GB" sz="2100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rPr>
              <a:t>Using Open Targets to retrospectively demonstrate the role of genetics supporting an existing drug</a:t>
            </a:r>
            <a:endParaRPr sz="2100" b="0" i="0" u="none" strike="noStrike" cap="none">
              <a:solidFill>
                <a:srgbClr val="3489C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51951C-6096-004B-9BBE-23CEDD0FE0B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439" y="1152425"/>
            <a:ext cx="6861121" cy="388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517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9CA"/>
              </a:buClr>
              <a:buSzPts val="2400"/>
              <a:buFont typeface="Roboto Black"/>
              <a:buNone/>
            </a:pPr>
            <a:r>
              <a:rPr lang="en-GB" b="1"/>
              <a:t>Exercise 1</a:t>
            </a:r>
            <a:r>
              <a:rPr lang="en-GB"/>
              <a:t>:</a:t>
            </a:r>
            <a:r>
              <a:rPr lang="en-GB" sz="2100"/>
              <a:t> </a:t>
            </a:r>
            <a:r>
              <a:rPr lang="en-GB" sz="2100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rPr>
              <a:t>Using Open Targets to retrospectively demonstrate the role of genetics supporting an existing drug</a:t>
            </a:r>
            <a:endParaRPr sz="2100" b="0" i="0" u="none" strike="noStrike" cap="none">
              <a:solidFill>
                <a:srgbClr val="3489C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0C0A5-B469-5842-A3BF-CD4AD60B107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8624" y="1152425"/>
            <a:ext cx="6686751" cy="393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311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9CA"/>
              </a:buClr>
              <a:buSzPts val="2400"/>
              <a:buFont typeface="Roboto Black"/>
              <a:buNone/>
            </a:pPr>
            <a:r>
              <a:rPr lang="en-GB" b="1"/>
              <a:t>Exercise 1</a:t>
            </a:r>
            <a:r>
              <a:rPr lang="en-GB"/>
              <a:t>:</a:t>
            </a:r>
            <a:r>
              <a:rPr lang="en-GB" sz="2100"/>
              <a:t> </a:t>
            </a:r>
            <a:r>
              <a:rPr lang="en-GB" sz="2100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rPr>
              <a:t>Using Open Targets to retrospectively demonstrate the role of genetics supporting an existing drug</a:t>
            </a:r>
            <a:endParaRPr sz="2100" b="0" i="0" u="none" strike="noStrike" cap="none">
              <a:solidFill>
                <a:srgbClr val="3489C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DF0DE-81FF-C645-85CF-20478CD1FC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489" y="1152425"/>
            <a:ext cx="6841021" cy="387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495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9CA"/>
              </a:buClr>
              <a:buSzPts val="2400"/>
              <a:buFont typeface="Roboto Black"/>
              <a:buNone/>
            </a:pPr>
            <a:r>
              <a:rPr lang="en-GB" b="1"/>
              <a:t>Exercise 1</a:t>
            </a:r>
            <a:r>
              <a:rPr lang="en-GB"/>
              <a:t>:</a:t>
            </a:r>
            <a:r>
              <a:rPr lang="en-GB" sz="2100"/>
              <a:t> </a:t>
            </a:r>
            <a:r>
              <a:rPr lang="en-GB" sz="2100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rPr>
              <a:t>Using Open Targets to retrospectively demonstrate the role of genetics supporting an existing drug</a:t>
            </a:r>
            <a:endParaRPr sz="2100" b="0" i="0" u="none" strike="noStrike" cap="none">
              <a:solidFill>
                <a:srgbClr val="3489C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74720C-9030-1B4C-84E7-3EA3A7386C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4243" y="1152425"/>
            <a:ext cx="6675513" cy="392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39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>
            <a:spLocks noGrp="1"/>
          </p:cNvSpPr>
          <p:nvPr>
            <p:ph type="title"/>
          </p:nvPr>
        </p:nvSpPr>
        <p:spPr>
          <a:xfrm>
            <a:off x="311700" y="10000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700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rPr>
              <a:t> To transform drug discovery through the systematic identification and prioritization of targets</a:t>
            </a:r>
            <a:endParaRPr lang="en-US" sz="2700">
              <a:solidFill>
                <a:srgbClr val="5A5F5F"/>
              </a:solidFill>
            </a:endParaRPr>
          </a:p>
        </p:txBody>
      </p:sp>
      <p:sp>
        <p:nvSpPr>
          <p:cNvPr id="253" name="Google Shape;253;p42"/>
          <p:cNvSpPr txBox="1"/>
          <p:nvPr/>
        </p:nvSpPr>
        <p:spPr>
          <a:xfrm>
            <a:off x="2127550" y="396025"/>
            <a:ext cx="49641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3489CA"/>
                </a:solidFill>
                <a:latin typeface="Roboto Black"/>
                <a:ea typeface="Roboto Black"/>
                <a:cs typeface="Roboto Black"/>
                <a:sym typeface="Roboto Black"/>
              </a:rPr>
              <a:t>Open Targets Vision</a:t>
            </a:r>
            <a:endParaRPr lang="en-US" sz="3200" dirty="0"/>
          </a:p>
        </p:txBody>
      </p:sp>
      <p:pic>
        <p:nvPicPr>
          <p:cNvPr id="254" name="Google Shape;254;p42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7000" y="2571750"/>
            <a:ext cx="6210001" cy="2139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99662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9CA"/>
              </a:buClr>
              <a:buSzPts val="2400"/>
              <a:buFont typeface="Roboto Black"/>
              <a:buNone/>
            </a:pPr>
            <a:r>
              <a:rPr lang="en-GB" b="1"/>
              <a:t>Exercise 1</a:t>
            </a:r>
            <a:r>
              <a:rPr lang="en-GB"/>
              <a:t>:</a:t>
            </a:r>
            <a:r>
              <a:rPr lang="en-GB" sz="2100"/>
              <a:t> </a:t>
            </a:r>
            <a:r>
              <a:rPr lang="en-GB" sz="2100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rPr>
              <a:t>Using Open Targets to retrospectively demonstrate the role of genetics supporting an existing drug</a:t>
            </a:r>
            <a:endParaRPr sz="2100" b="0" i="0" u="none" strike="noStrike" cap="none">
              <a:solidFill>
                <a:srgbClr val="3489C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C01A0-70C1-724D-9D9A-1D34FCDC9F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0583" y="1152425"/>
            <a:ext cx="6702833" cy="3943648"/>
          </a:xfrm>
          <a:prstGeom prst="rect">
            <a:avLst/>
          </a:prstGeom>
        </p:spPr>
      </p:pic>
      <p:sp>
        <p:nvSpPr>
          <p:cNvPr id="6" name="Google Shape;759;p58">
            <a:extLst>
              <a:ext uri="{FF2B5EF4-FFF2-40B4-BE49-F238E27FC236}">
                <a16:creationId xmlns:a16="http://schemas.microsoft.com/office/drawing/2014/main" id="{4B2A77CD-0139-D14B-B210-DF6189731B31}"/>
              </a:ext>
            </a:extLst>
          </p:cNvPr>
          <p:cNvSpPr/>
          <p:nvPr/>
        </p:nvSpPr>
        <p:spPr>
          <a:xfrm rot="16200000">
            <a:off x="4561149" y="1984560"/>
            <a:ext cx="184200" cy="368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5A5F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0114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9CA"/>
              </a:buClr>
              <a:buSzPts val="2400"/>
              <a:buFont typeface="Roboto Black"/>
              <a:buNone/>
            </a:pPr>
            <a:r>
              <a:rPr lang="en-GB" b="1"/>
              <a:t>Exercise 1</a:t>
            </a:r>
            <a:r>
              <a:rPr lang="en-GB"/>
              <a:t>:</a:t>
            </a:r>
            <a:r>
              <a:rPr lang="en-GB" sz="2100"/>
              <a:t> </a:t>
            </a:r>
            <a:r>
              <a:rPr lang="en-GB" sz="2100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rPr>
              <a:t>Using Open Targets to retrospectively demonstrate the role of genetics supporting an existing drug</a:t>
            </a:r>
            <a:endParaRPr sz="2100" b="0" i="0" u="none" strike="noStrike" cap="none">
              <a:solidFill>
                <a:srgbClr val="3489C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FD69BC-8419-9F47-BAA3-238F5AB622B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7675" y="1152425"/>
            <a:ext cx="6728649" cy="3958837"/>
          </a:xfrm>
          <a:prstGeom prst="rect">
            <a:avLst/>
          </a:prstGeom>
        </p:spPr>
      </p:pic>
      <p:sp>
        <p:nvSpPr>
          <p:cNvPr id="6" name="Google Shape;759;p58">
            <a:extLst>
              <a:ext uri="{FF2B5EF4-FFF2-40B4-BE49-F238E27FC236}">
                <a16:creationId xmlns:a16="http://schemas.microsoft.com/office/drawing/2014/main" id="{A071D534-5E6B-2C4D-8815-D5B49F97B999}"/>
              </a:ext>
            </a:extLst>
          </p:cNvPr>
          <p:cNvSpPr/>
          <p:nvPr/>
        </p:nvSpPr>
        <p:spPr>
          <a:xfrm rot="16200000">
            <a:off x="5835057" y="3172498"/>
            <a:ext cx="184200" cy="3687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5A5F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5009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9CA"/>
              </a:buClr>
              <a:buSzPts val="2400"/>
              <a:buFont typeface="Roboto Black"/>
              <a:buNone/>
            </a:pPr>
            <a:r>
              <a:rPr lang="en-GB" b="1"/>
              <a:t>Exercise 1</a:t>
            </a:r>
            <a:r>
              <a:rPr lang="en-GB"/>
              <a:t>:</a:t>
            </a:r>
            <a:r>
              <a:rPr lang="en-GB" sz="2100"/>
              <a:t> </a:t>
            </a:r>
            <a:r>
              <a:rPr lang="en-GB" sz="2100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rPr>
              <a:t>Using Open Targets to retrospectively demonstrate the role of genetics supporting an existing drug</a:t>
            </a:r>
            <a:endParaRPr sz="2100" b="0" i="0" u="none" strike="noStrike" cap="none">
              <a:solidFill>
                <a:srgbClr val="3489C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9CD9DE-57A8-3144-B0E8-C1B4BA8D61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6784" y="1152425"/>
            <a:ext cx="6670431" cy="39245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73C2BE-7D6A-4140-820E-4440F528F594}"/>
              </a:ext>
            </a:extLst>
          </p:cNvPr>
          <p:cNvSpPr/>
          <p:nvPr/>
        </p:nvSpPr>
        <p:spPr>
          <a:xfrm>
            <a:off x="2688493" y="2243015"/>
            <a:ext cx="601786" cy="6017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209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9CA"/>
              </a:buClr>
              <a:buSzPts val="2400"/>
              <a:buFont typeface="Roboto Black"/>
              <a:buNone/>
            </a:pPr>
            <a:r>
              <a:rPr lang="en-GB" b="1"/>
              <a:t>Exercise 1</a:t>
            </a:r>
            <a:r>
              <a:rPr lang="en-GB"/>
              <a:t>:</a:t>
            </a:r>
            <a:r>
              <a:rPr lang="en-GB" sz="2100"/>
              <a:t> </a:t>
            </a:r>
            <a:r>
              <a:rPr lang="en-GB" sz="2100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rPr>
              <a:t>Using Open Targets to retrospectively demonstrate the role of genetics supporting an existing drug</a:t>
            </a:r>
            <a:endParaRPr sz="2100" b="0" i="0" u="none" strike="noStrike" cap="none">
              <a:solidFill>
                <a:srgbClr val="3489C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6D1833-3168-1447-8FC6-6145C713AD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452" y="1152425"/>
            <a:ext cx="6609096" cy="388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343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75"/>
          <p:cNvSpPr/>
          <p:nvPr/>
        </p:nvSpPr>
        <p:spPr>
          <a:xfrm>
            <a:off x="4573241" y="1231669"/>
            <a:ext cx="2793360" cy="3686048"/>
          </a:xfrm>
          <a:prstGeom prst="roundRect">
            <a:avLst>
              <a:gd name="adj" fmla="val 16667"/>
            </a:avLst>
          </a:prstGeom>
          <a:solidFill>
            <a:srgbClr val="3389CA">
              <a:alpha val="15000"/>
            </a:srgbClr>
          </a:solidFill>
          <a:ln w="12700" cap="flat" cmpd="sng">
            <a:solidFill>
              <a:srgbClr val="3389C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2" name="Google Shape;862;p7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4308" y="1579921"/>
            <a:ext cx="2493722" cy="1343226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75"/>
          <p:cNvSpPr/>
          <p:nvPr/>
        </p:nvSpPr>
        <p:spPr>
          <a:xfrm>
            <a:off x="1127052" y="1722476"/>
            <a:ext cx="2892482" cy="2045152"/>
          </a:xfrm>
          <a:prstGeom prst="roundRect">
            <a:avLst>
              <a:gd name="adj" fmla="val 16667"/>
            </a:avLst>
          </a:prstGeom>
          <a:solidFill>
            <a:srgbClr val="3389CA">
              <a:alpha val="15000"/>
            </a:srgbClr>
          </a:solidFill>
          <a:ln w="12700" cap="flat" cmpd="sng">
            <a:solidFill>
              <a:srgbClr val="3389C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4" name="Google Shape;864;p75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1534" y="2124768"/>
            <a:ext cx="2671145" cy="1440684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75"/>
          <p:cNvSpPr txBox="1"/>
          <p:nvPr/>
        </p:nvSpPr>
        <p:spPr>
          <a:xfrm>
            <a:off x="1163066" y="1788246"/>
            <a:ext cx="2262288" cy="270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rPr>
              <a:t>Core Genetics team</a:t>
            </a:r>
            <a:endParaRPr sz="1800" dirty="0">
              <a:solidFill>
                <a:srgbClr val="5A5F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6" name="Google Shape;866;p75"/>
          <p:cNvSpPr txBox="1"/>
          <p:nvPr/>
        </p:nvSpPr>
        <p:spPr>
          <a:xfrm>
            <a:off x="4574273" y="1288009"/>
            <a:ext cx="2153526" cy="270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rPr>
              <a:t>Core Platform team</a:t>
            </a:r>
            <a:endParaRPr sz="1600" dirty="0">
              <a:solidFill>
                <a:srgbClr val="5A5F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7EA71D-1C92-9440-A1A4-D10B96661FC6}"/>
              </a:ext>
            </a:extLst>
          </p:cNvPr>
          <p:cNvGrpSpPr/>
          <p:nvPr/>
        </p:nvGrpSpPr>
        <p:grpSpPr>
          <a:xfrm>
            <a:off x="5469291" y="642829"/>
            <a:ext cx="2290599" cy="492423"/>
            <a:chOff x="5684712" y="985828"/>
            <a:chExt cx="2290599" cy="492423"/>
          </a:xfrm>
        </p:grpSpPr>
        <p:pic>
          <p:nvPicPr>
            <p:cNvPr id="867" name="Google Shape;867;p75"/>
            <p:cNvPicPr preferRelativeResize="0"/>
            <p:nvPr/>
          </p:nvPicPr>
          <p:blipFill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84712" y="985828"/>
              <a:ext cx="500630" cy="4924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8" name="Google Shape;868;p75"/>
            <p:cNvSpPr txBox="1"/>
            <p:nvPr/>
          </p:nvSpPr>
          <p:spPr>
            <a:xfrm>
              <a:off x="6050511" y="1068097"/>
              <a:ext cx="1924800" cy="30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rgbClr val="5A5F5F"/>
                  </a:solidFill>
                  <a:latin typeface="Roboto"/>
                  <a:ea typeface="Roboto"/>
                  <a:cs typeface="Roboto"/>
                  <a:sym typeface="Roboto"/>
                </a:rPr>
                <a:t>@</a:t>
              </a:r>
              <a:r>
                <a:rPr lang="en-GB" dirty="0" err="1">
                  <a:solidFill>
                    <a:srgbClr val="5A5F5F"/>
                  </a:solidFill>
                  <a:latin typeface="Roboto"/>
                  <a:ea typeface="Roboto"/>
                  <a:cs typeface="Roboto"/>
                  <a:sym typeface="Roboto"/>
                </a:rPr>
                <a:t>targetvalidate</a:t>
              </a:r>
              <a:endParaRPr lang="en-GB" dirty="0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69" name="Google Shape;869;p75"/>
          <p:cNvSpPr txBox="1"/>
          <p:nvPr/>
        </p:nvSpPr>
        <p:spPr>
          <a:xfrm>
            <a:off x="5828137" y="98870"/>
            <a:ext cx="3135789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3389CA"/>
                </a:solidFill>
                <a:latin typeface="Roboto"/>
                <a:ea typeface="Roboto"/>
                <a:cs typeface="Roboto"/>
                <a:sym typeface="Roboto"/>
              </a:rPr>
              <a:t>Contact</a:t>
            </a:r>
            <a:r>
              <a:rPr lang="en-GB" sz="1800" dirty="0">
                <a:solidFill>
                  <a:srgbClr val="3489CA"/>
                </a:solidFill>
                <a:latin typeface="Roboto"/>
                <a:ea typeface="Roboto"/>
                <a:cs typeface="Roboto"/>
                <a:sym typeface="Roboto"/>
              </a:rPr>
              <a:t> us:</a:t>
            </a:r>
            <a:endParaRPr sz="1800" dirty="0">
              <a:solidFill>
                <a:srgbClr val="3489C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rPr>
              <a:t>geneticsportal@opentargets.org</a:t>
            </a:r>
            <a:endParaRPr dirty="0">
              <a:solidFill>
                <a:srgbClr val="5A5F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0" name="Google Shape;870;p75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24" y="194752"/>
            <a:ext cx="3563235" cy="79762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5CF213-24DD-724D-A25E-72325B94D03F}"/>
              </a:ext>
            </a:extLst>
          </p:cNvPr>
          <p:cNvSpPr txBox="1"/>
          <p:nvPr/>
        </p:nvSpPr>
        <p:spPr>
          <a:xfrm>
            <a:off x="1187608" y="818569"/>
            <a:ext cx="3119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70C0"/>
                </a:solidFill>
              </a:rPr>
              <a:t>https://</a:t>
            </a:r>
            <a:r>
              <a:rPr lang="en-GB" sz="1600" dirty="0" err="1">
                <a:solidFill>
                  <a:srgbClr val="0070C0"/>
                </a:solidFill>
              </a:rPr>
              <a:t>genetics.opentargets.org</a:t>
            </a:r>
            <a:r>
              <a:rPr lang="en-GB" sz="1600" dirty="0">
                <a:solidFill>
                  <a:srgbClr val="0070C0"/>
                </a:solidFill>
              </a:rPr>
              <a:t>/</a:t>
            </a:r>
          </a:p>
        </p:txBody>
      </p:sp>
      <p:sp>
        <p:nvSpPr>
          <p:cNvPr id="14" name="Google Shape;869;p75">
            <a:extLst>
              <a:ext uri="{FF2B5EF4-FFF2-40B4-BE49-F238E27FC236}">
                <a16:creationId xmlns:a16="http://schemas.microsoft.com/office/drawing/2014/main" id="{B6569338-26E4-4642-9166-BAB335C7CEF4}"/>
              </a:ext>
            </a:extLst>
          </p:cNvPr>
          <p:cNvSpPr txBox="1"/>
          <p:nvPr/>
        </p:nvSpPr>
        <p:spPr>
          <a:xfrm>
            <a:off x="613443" y="4127358"/>
            <a:ext cx="28692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800" dirty="0">
                <a:solidFill>
                  <a:srgbClr val="3489CA"/>
                </a:solidFill>
                <a:latin typeface="Roboto"/>
                <a:ea typeface="Roboto"/>
                <a:cs typeface="Roboto"/>
                <a:sym typeface="Roboto"/>
              </a:rPr>
              <a:t>Feedback survey: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</a:rPr>
              <a:t>http://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</a:rPr>
              <a:t>bit.ly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</a:rPr>
              <a:t>/ot-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</a:rPr>
              <a:t>ashg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Roboto"/>
                <a:ea typeface="Roboto"/>
              </a:rPr>
              <a:t>-survey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F641C9-099B-9C4C-95EF-6DEF6C96994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0555" y="467774"/>
            <a:ext cx="374609" cy="257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3E73D3-C9D4-4F42-8479-B910F036CDE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4308" y="3295456"/>
            <a:ext cx="507200" cy="534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96E1F8-FD2C-3C43-AC77-365FCDB6538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5596" y="3295457"/>
            <a:ext cx="524866" cy="5369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8A2083-2E13-3945-8792-426BD1C9C64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0119" y="4187514"/>
            <a:ext cx="514447" cy="5298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BEAD99-3B79-5747-98A0-74D74F21FDC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4282" y="4187514"/>
            <a:ext cx="507495" cy="5369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1173C87-36BF-5947-A632-82071894952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7735" y="4186034"/>
            <a:ext cx="514133" cy="538440"/>
          </a:xfrm>
          <a:prstGeom prst="rect">
            <a:avLst/>
          </a:prstGeom>
        </p:spPr>
      </p:pic>
      <p:sp>
        <p:nvSpPr>
          <p:cNvPr id="28" name="Google Shape;866;p75">
            <a:extLst>
              <a:ext uri="{FF2B5EF4-FFF2-40B4-BE49-F238E27FC236}">
                <a16:creationId xmlns:a16="http://schemas.microsoft.com/office/drawing/2014/main" id="{D56CAED6-2508-5744-B08A-DD2339B03B75}"/>
              </a:ext>
            </a:extLst>
          </p:cNvPr>
          <p:cNvSpPr txBox="1"/>
          <p:nvPr/>
        </p:nvSpPr>
        <p:spPr>
          <a:xfrm>
            <a:off x="4352450" y="3017117"/>
            <a:ext cx="2153526" cy="270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rPr>
              <a:t>POSTGAP team</a:t>
            </a:r>
            <a:endParaRPr sz="1600" dirty="0">
              <a:solidFill>
                <a:srgbClr val="5A5F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866;p75">
            <a:extLst>
              <a:ext uri="{FF2B5EF4-FFF2-40B4-BE49-F238E27FC236}">
                <a16:creationId xmlns:a16="http://schemas.microsoft.com/office/drawing/2014/main" id="{33110352-8F39-FA4E-80BC-11EEFBFB34CC}"/>
              </a:ext>
            </a:extLst>
          </p:cNvPr>
          <p:cNvSpPr txBox="1"/>
          <p:nvPr/>
        </p:nvSpPr>
        <p:spPr>
          <a:xfrm>
            <a:off x="4539754" y="3923952"/>
            <a:ext cx="2153526" cy="270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rPr>
              <a:t>GWAS </a:t>
            </a:r>
            <a:r>
              <a:rPr lang="en-GB" sz="1600" dirty="0" err="1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rPr>
              <a:t>Catalog</a:t>
            </a:r>
            <a:r>
              <a:rPr lang="en-GB" sz="1600" dirty="0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rPr>
              <a:t> team</a:t>
            </a:r>
            <a:endParaRPr sz="1600" dirty="0">
              <a:solidFill>
                <a:srgbClr val="5A5F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74669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9"/>
          <p:cNvSpPr txBox="1">
            <a:spLocks noGrp="1"/>
          </p:cNvSpPr>
          <p:nvPr>
            <p:ph type="body" idx="1"/>
          </p:nvPr>
        </p:nvSpPr>
        <p:spPr>
          <a:xfrm>
            <a:off x="311700" y="3009502"/>
            <a:ext cx="8520600" cy="12957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300" dirty="0">
                <a:solidFill>
                  <a:srgbClr val="5A5F5F"/>
                </a:solidFill>
              </a:rPr>
              <a:t>How can genetics and genomics be used to guide therapeutic target identification and prioritization?</a:t>
            </a:r>
          </a:p>
          <a:p>
            <a:pPr marL="0" lvl="0" indent="0" algn="ctr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300" b="1" dirty="0"/>
              <a:t>Released today!</a:t>
            </a:r>
            <a:endParaRPr b="1" dirty="0">
              <a:solidFill>
                <a:srgbClr val="5A5F5F"/>
              </a:solidFill>
            </a:endParaRPr>
          </a:p>
        </p:txBody>
      </p:sp>
      <p:pic>
        <p:nvPicPr>
          <p:cNvPr id="328" name="Google Shape;328;p49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538" y="162800"/>
            <a:ext cx="4983475" cy="11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7350" y="1311582"/>
            <a:ext cx="3289301" cy="1610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3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70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GB" sz="2800" dirty="0"/>
              <a:t>Unique features in Open Targets Genetics</a:t>
            </a:r>
          </a:p>
        </p:txBody>
      </p:sp>
      <p:sp>
        <p:nvSpPr>
          <p:cNvPr id="707" name="Google Shape;707;p53"/>
          <p:cNvSpPr txBox="1">
            <a:spLocks noGrp="1"/>
          </p:cNvSpPr>
          <p:nvPr>
            <p:ph type="body" idx="1"/>
          </p:nvPr>
        </p:nvSpPr>
        <p:spPr>
          <a:xfrm>
            <a:off x="431800" y="4391818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t" anchorCtr="0">
            <a:noAutofit/>
          </a:bodyPr>
          <a:lstStyle/>
          <a:p>
            <a:pPr marL="177796" indent="-38099">
              <a:lnSpc>
                <a:spcPct val="90000"/>
              </a:lnSpc>
              <a:buClr>
                <a:schemeClr val="dk1"/>
              </a:buClr>
              <a:buSzPts val="2100"/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796" indent="-38099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53"/>
          <p:cNvSpPr txBox="1"/>
          <p:nvPr/>
        </p:nvSpPr>
        <p:spPr>
          <a:xfrm>
            <a:off x="6532240" y="2755809"/>
            <a:ext cx="2428879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GB" sz="1500" dirty="0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rPr>
              <a:t>Prioritize genes using an integrated functional score</a:t>
            </a:r>
            <a:endParaRPr sz="1100" dirty="0">
              <a:solidFill>
                <a:srgbClr val="5A5F5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/>
            <a:endParaRPr dirty="0">
              <a:solidFill>
                <a:srgbClr val="5A5F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4" name="Google Shape;714;p53"/>
          <p:cNvSpPr txBox="1"/>
          <p:nvPr/>
        </p:nvSpPr>
        <p:spPr>
          <a:xfrm>
            <a:off x="1413924" y="4391818"/>
            <a:ext cx="3089736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GB" sz="1500" dirty="0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rPr>
              <a:t>Connect genes with known drugs in Open Targets platform </a:t>
            </a:r>
            <a:endParaRPr sz="1100" dirty="0">
              <a:solidFill>
                <a:srgbClr val="5A5F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5" name="Google Shape;715;p53"/>
          <p:cNvSpPr txBox="1"/>
          <p:nvPr/>
        </p:nvSpPr>
        <p:spPr>
          <a:xfrm>
            <a:off x="512400" y="2534762"/>
            <a:ext cx="2181244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GB" sz="1500" dirty="0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rPr>
              <a:t>Fine-mapping across UK Biobank phenotypes</a:t>
            </a:r>
            <a:endParaRPr sz="1100" dirty="0">
              <a:solidFill>
                <a:srgbClr val="5A5F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53"/>
          <p:cNvSpPr txBox="1"/>
          <p:nvPr/>
        </p:nvSpPr>
        <p:spPr>
          <a:xfrm>
            <a:off x="3092643" y="2258243"/>
            <a:ext cx="3092260" cy="34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GB" sz="1500" dirty="0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rPr>
              <a:t>Find shared susceptibility loci</a:t>
            </a:r>
            <a:endParaRPr sz="1500" dirty="0">
              <a:solidFill>
                <a:srgbClr val="5A5F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7E16B0-890F-8D42-99AB-A83F4999B4AB}"/>
              </a:ext>
            </a:extLst>
          </p:cNvPr>
          <p:cNvGrpSpPr/>
          <p:nvPr/>
        </p:nvGrpSpPr>
        <p:grpSpPr>
          <a:xfrm>
            <a:off x="6967483" y="1359769"/>
            <a:ext cx="1448579" cy="1319256"/>
            <a:chOff x="6967483" y="1359769"/>
            <a:chExt cx="1448579" cy="131925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45B582F-F4DE-C14F-8BD1-C4D3D306D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20125" y="1581213"/>
              <a:ext cx="1198375" cy="109781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F3D6756-C760-194C-9C3B-904077149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7483" y="1359769"/>
              <a:ext cx="1448579" cy="199628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3BC392A-EE5E-BE4F-A576-565D8BEDA9A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9115" y="1338859"/>
            <a:ext cx="1347163" cy="9093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26C1ED-491A-3840-AD45-64D5DC70F1A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780" y="1360386"/>
            <a:ext cx="1070057" cy="1146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5780AE-6A7A-2B47-8CE5-D472491A44F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6428" y="3273362"/>
            <a:ext cx="751338" cy="1130859"/>
          </a:xfrm>
          <a:prstGeom prst="rect">
            <a:avLst/>
          </a:prstGeom>
        </p:spPr>
      </p:pic>
      <p:sp>
        <p:nvSpPr>
          <p:cNvPr id="19" name="Google Shape;717;p53">
            <a:extLst>
              <a:ext uri="{FF2B5EF4-FFF2-40B4-BE49-F238E27FC236}">
                <a16:creationId xmlns:a16="http://schemas.microsoft.com/office/drawing/2014/main" id="{A3B6DB76-0255-6D48-B545-66B49D24ACA1}"/>
              </a:ext>
            </a:extLst>
          </p:cNvPr>
          <p:cNvSpPr txBox="1"/>
          <p:nvPr/>
        </p:nvSpPr>
        <p:spPr>
          <a:xfrm>
            <a:off x="4503660" y="4404222"/>
            <a:ext cx="3092260" cy="34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GB" sz="1500" dirty="0">
                <a:solidFill>
                  <a:srgbClr val="5A5F5F"/>
                </a:solidFill>
                <a:latin typeface="Roboto"/>
                <a:ea typeface="Roboto"/>
                <a:cs typeface="Roboto"/>
                <a:sym typeface="Roboto"/>
              </a:rPr>
              <a:t>Visualize associations between traits, variants, and genes </a:t>
            </a:r>
            <a:endParaRPr sz="1500" dirty="0">
              <a:solidFill>
                <a:srgbClr val="5A5F5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3153AED-1FDA-6F4D-861E-259CC2AC8F8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0217" y="3273362"/>
            <a:ext cx="1390863" cy="121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7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" grpId="0"/>
      <p:bldP spid="714" grpId="0"/>
      <p:bldP spid="715" grpId="0"/>
      <p:bldP spid="717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6442BB1-FA16-1C47-AD28-295D08450C95}"/>
              </a:ext>
            </a:extLst>
          </p:cNvPr>
          <p:cNvSpPr/>
          <p:nvPr/>
        </p:nvSpPr>
        <p:spPr>
          <a:xfrm>
            <a:off x="202726" y="1330022"/>
            <a:ext cx="4281838" cy="3099523"/>
          </a:xfrm>
          <a:prstGeom prst="roundRect">
            <a:avLst/>
          </a:prstGeom>
          <a:solidFill>
            <a:srgbClr val="3389CA">
              <a:alpha val="14000"/>
            </a:srgbClr>
          </a:solidFill>
          <a:ln>
            <a:solidFill>
              <a:srgbClr val="3389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35" name="Google Shape;335;p50"/>
          <p:cNvSpPr txBox="1">
            <a:spLocks noGrp="1"/>
          </p:cNvSpPr>
          <p:nvPr>
            <p:ph type="title"/>
          </p:nvPr>
        </p:nvSpPr>
        <p:spPr>
          <a:xfrm>
            <a:off x="311700" y="371325"/>
            <a:ext cx="8520600" cy="70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algn="ctr"/>
            <a:r>
              <a:rPr lang="en-GB" sz="2800" dirty="0"/>
              <a:t>Data feeding into Open Targets Genetics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F43996B-4325-1843-BBD8-60B4E35814BF}"/>
              </a:ext>
            </a:extLst>
          </p:cNvPr>
          <p:cNvSpPr/>
          <p:nvPr/>
        </p:nvSpPr>
        <p:spPr>
          <a:xfrm>
            <a:off x="4718402" y="1336040"/>
            <a:ext cx="4212888" cy="3093506"/>
          </a:xfrm>
          <a:prstGeom prst="roundRect">
            <a:avLst/>
          </a:prstGeom>
          <a:solidFill>
            <a:srgbClr val="3389CA">
              <a:alpha val="14000"/>
            </a:srgbClr>
          </a:solidFill>
          <a:ln>
            <a:solidFill>
              <a:srgbClr val="3389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36" name="Google Shape;336;p50"/>
          <p:cNvSpPr txBox="1"/>
          <p:nvPr/>
        </p:nvSpPr>
        <p:spPr>
          <a:xfrm>
            <a:off x="436995" y="1392111"/>
            <a:ext cx="38133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Human Genetics (Complex traits)</a:t>
            </a:r>
            <a:endParaRPr sz="1100" dirty="0"/>
          </a:p>
          <a:p>
            <a:pPr algn="ctr"/>
            <a:r>
              <a:rPr lang="en-GB" sz="1800" dirty="0">
                <a:latin typeface="Calibri"/>
                <a:ea typeface="Calibri"/>
                <a:cs typeface="Calibri"/>
                <a:sym typeface="Calibri"/>
              </a:rPr>
              <a:t>Variant – Disease</a:t>
            </a:r>
            <a:endParaRPr sz="1100" dirty="0"/>
          </a:p>
        </p:txBody>
      </p:sp>
      <p:sp>
        <p:nvSpPr>
          <p:cNvPr id="337" name="Google Shape;337;p50"/>
          <p:cNvSpPr txBox="1"/>
          <p:nvPr/>
        </p:nvSpPr>
        <p:spPr>
          <a:xfrm>
            <a:off x="5790754" y="1384086"/>
            <a:ext cx="21006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GB" sz="1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Functional Genomics</a:t>
            </a:r>
            <a:endParaRPr sz="1100" dirty="0"/>
          </a:p>
          <a:p>
            <a:pPr algn="ctr"/>
            <a:r>
              <a:rPr lang="en-GB" sz="1800" dirty="0">
                <a:latin typeface="Calibri"/>
                <a:ea typeface="Calibri"/>
                <a:cs typeface="Calibri"/>
                <a:sym typeface="Calibri"/>
              </a:rPr>
              <a:t>Variant – Gene</a:t>
            </a:r>
            <a:endParaRPr sz="1100" dirty="0"/>
          </a:p>
        </p:txBody>
      </p:sp>
      <p:pic>
        <p:nvPicPr>
          <p:cNvPr id="339" name="Google Shape;339;p50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8446" y="1973975"/>
            <a:ext cx="745752" cy="8443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" name="Google Shape;347;p50"/>
          <p:cNvGrpSpPr/>
          <p:nvPr/>
        </p:nvGrpSpPr>
        <p:grpSpPr>
          <a:xfrm>
            <a:off x="7978039" y="3298576"/>
            <a:ext cx="854011" cy="839902"/>
            <a:chOff x="10592419" y="4968578"/>
            <a:chExt cx="1629121" cy="1327371"/>
          </a:xfrm>
        </p:grpSpPr>
        <p:pic>
          <p:nvPicPr>
            <p:cNvPr id="348" name="Google Shape;348;p50"/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92419" y="4968578"/>
              <a:ext cx="1629121" cy="917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50"/>
            <p:cNvPicPr preferRelativeResize="0"/>
            <p:nvPr/>
          </p:nvPicPr>
          <p:blipFill rotWithShape="1">
            <a:blip r:embed="rId5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94082" y="5877593"/>
              <a:ext cx="410510" cy="41835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2" name="Google Shape;352;p50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743" y="2177834"/>
            <a:ext cx="2107638" cy="60396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0"/>
          <p:cNvSpPr txBox="1"/>
          <p:nvPr/>
        </p:nvSpPr>
        <p:spPr>
          <a:xfrm>
            <a:off x="2286617" y="2859976"/>
            <a:ext cx="2076638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Full summary statistics</a:t>
            </a:r>
            <a:endParaRPr sz="1200" dirty="0"/>
          </a:p>
          <a:p>
            <a:pPr algn="ctr"/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Neale and colleagues v1</a:t>
            </a:r>
          </a:p>
          <a:p>
            <a:pPr algn="ctr"/>
            <a:r>
              <a:rPr lang="en-GB" sz="1200" dirty="0"/>
              <a:t>337,199 individuals</a:t>
            </a:r>
          </a:p>
          <a:p>
            <a:pPr algn="ctr"/>
            <a:r>
              <a:rPr lang="en-GB" sz="1200" dirty="0"/>
              <a:t>2,419 traits</a:t>
            </a:r>
            <a:endParaRPr sz="1200" dirty="0"/>
          </a:p>
        </p:txBody>
      </p:sp>
      <p:sp>
        <p:nvSpPr>
          <p:cNvPr id="357" name="Google Shape;357;p50"/>
          <p:cNvSpPr txBox="1"/>
          <p:nvPr/>
        </p:nvSpPr>
        <p:spPr>
          <a:xfrm>
            <a:off x="322519" y="2818313"/>
            <a:ext cx="1795448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Curation of published</a:t>
            </a:r>
          </a:p>
          <a:p>
            <a:pPr algn="ctr"/>
            <a:r>
              <a:rPr lang="en-GB" dirty="0">
                <a:latin typeface="Calibri"/>
                <a:ea typeface="Calibri"/>
                <a:cs typeface="Calibri"/>
                <a:sym typeface="Calibri"/>
              </a:rPr>
              <a:t> GWAS loci </a:t>
            </a:r>
            <a:endParaRPr sz="1200" dirty="0"/>
          </a:p>
        </p:txBody>
      </p:sp>
      <p:sp>
        <p:nvSpPr>
          <p:cNvPr id="359" name="Google Shape;359;p50"/>
          <p:cNvSpPr txBox="1"/>
          <p:nvPr/>
        </p:nvSpPr>
        <p:spPr>
          <a:xfrm>
            <a:off x="276593" y="3361604"/>
            <a:ext cx="1841374" cy="714314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5A5F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algn="ctr"/>
            <a:r>
              <a:rPr lang="en-GB" sz="1050" b="1" dirty="0">
                <a:latin typeface="Roboto"/>
                <a:ea typeface="Roboto"/>
                <a:cs typeface="Roboto"/>
                <a:sym typeface="Roboto"/>
              </a:rPr>
              <a:t>Annalisa </a:t>
            </a:r>
            <a:r>
              <a:rPr lang="en-GB" sz="1050" b="1" dirty="0" err="1">
                <a:latin typeface="Roboto"/>
                <a:ea typeface="Roboto"/>
                <a:cs typeface="Roboto"/>
                <a:sym typeface="Roboto"/>
              </a:rPr>
              <a:t>Buniello’s</a:t>
            </a:r>
            <a:r>
              <a:rPr lang="en-GB" sz="1050" b="1" dirty="0">
                <a:latin typeface="Roboto"/>
                <a:ea typeface="Roboto"/>
                <a:cs typeface="Roboto"/>
                <a:sym typeface="Roboto"/>
              </a:rPr>
              <a:t> talk</a:t>
            </a:r>
            <a:endParaRPr sz="1050" b="1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50" dirty="0">
                <a:latin typeface="Roboto"/>
                <a:ea typeface="Roboto"/>
                <a:cs typeface="Roboto"/>
                <a:sym typeface="Roboto"/>
              </a:rPr>
              <a:t>Session #101, </a:t>
            </a:r>
            <a:endParaRPr sz="1050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50" dirty="0">
                <a:latin typeface="Roboto"/>
                <a:ea typeface="Roboto"/>
                <a:cs typeface="Roboto"/>
                <a:sym typeface="Roboto"/>
              </a:rPr>
              <a:t>Saturday, Oct 20 @ 10:30am</a:t>
            </a:r>
            <a:endParaRPr sz="1050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en-GB" sz="1050" dirty="0">
                <a:latin typeface="Roboto"/>
                <a:ea typeface="Roboto"/>
                <a:cs typeface="Roboto"/>
                <a:sym typeface="Roboto"/>
              </a:rPr>
              <a:t>Room 6A, Upper Level</a:t>
            </a:r>
            <a:endParaRPr sz="105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E6F0C4-F1D0-0345-8D61-031FBBE7FF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989" y="2176271"/>
            <a:ext cx="1049395" cy="537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E238F1-4D97-1844-A8A3-B4E94696A06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2085" y="3517104"/>
            <a:ext cx="2719605" cy="4858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6112BB-0727-E44A-A154-27E6009174C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2085" y="2799994"/>
            <a:ext cx="2787304" cy="5251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EAC150-31A6-254D-885B-D5033911677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2085" y="2074009"/>
            <a:ext cx="2727659" cy="55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3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354" grpId="0"/>
      <p:bldP spid="357" grpId="0"/>
      <p:bldP spid="359" grpId="0" animBg="1"/>
    </p:bld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A4F3C556044743831FC95C991AD162" ma:contentTypeVersion="4" ma:contentTypeDescription="Create a new document." ma:contentTypeScope="" ma:versionID="3482f84d869378c27df4a6d9f41c7538">
  <xsd:schema xmlns:xsd="http://www.w3.org/2001/XMLSchema" xmlns:xs="http://www.w3.org/2001/XMLSchema" xmlns:p="http://schemas.microsoft.com/office/2006/metadata/properties" xmlns:ns2="8a2cc22c-524b-4ceb-aac1-b9b7cf7d80f6" xmlns:ns3="91f66446-b703-4c1f-ae4d-d5fee852ac91" targetNamespace="http://schemas.microsoft.com/office/2006/metadata/properties" ma:root="true" ma:fieldsID="eba5adc9f4d4faba8c4ecb7e06ed5f40" ns2:_="" ns3:_="">
    <xsd:import namespace="8a2cc22c-524b-4ceb-aac1-b9b7cf7d80f6"/>
    <xsd:import namespace="91f66446-b703-4c1f-ae4d-d5fee852ac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2cc22c-524b-4ceb-aac1-b9b7cf7d80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f66446-b703-4c1f-ae4d-d5fee852ac9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1f66446-b703-4c1f-ae4d-d5fee852ac91">
      <UserInfo>
        <DisplayName>Edward Mountjoy</DisplayName>
        <AccountId>16</AccountId>
        <AccountType/>
      </UserInfo>
      <UserInfo>
        <DisplayName>Maya Ghoussaini</DisplayName>
        <AccountId>12</AccountId>
        <AccountType/>
      </UserInfo>
      <UserInfo>
        <DisplayName>Daniel Wright</DisplayName>
        <AccountId>15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54ACE1DD-1FAC-48FE-BC03-0B235F2686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2cc22c-524b-4ceb-aac1-b9b7cf7d80f6"/>
    <ds:schemaRef ds:uri="91f66446-b703-4c1f-ae4d-d5fee852ac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7312A7-CD90-4743-BA17-EA7A3ED8BE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AA20BB-434B-413B-AD25-27144F32057E}">
  <ds:schemaRefs>
    <ds:schemaRef ds:uri="http://purl.org/dc/elements/1.1/"/>
    <ds:schemaRef ds:uri="http://schemas.microsoft.com/office/2006/documentManagement/types"/>
    <ds:schemaRef ds:uri="91f66446-b703-4c1f-ae4d-d5fee852ac91"/>
    <ds:schemaRef ds:uri="http://purl.org/dc/dcmitype/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8a2cc22c-524b-4ceb-aac1-b9b7cf7d80f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1504</Words>
  <Application>Microsoft Macintosh PowerPoint</Application>
  <PresentationFormat>On-screen Show (16:9)</PresentationFormat>
  <Paragraphs>274</Paragraphs>
  <Slides>64</Slides>
  <Notes>62</Notes>
  <HiddenSlides>49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Roboto</vt:lpstr>
      <vt:lpstr>Roboto Black</vt:lpstr>
      <vt:lpstr>Calibri</vt:lpstr>
      <vt:lpstr>Arial</vt:lpstr>
      <vt:lpstr>Wingdings</vt:lpstr>
      <vt:lpstr>PT Sans Narrow</vt:lpstr>
      <vt:lpstr>Calibri Light</vt:lpstr>
      <vt:lpstr>Tropic</vt:lpstr>
      <vt:lpstr>1_Office Theme</vt:lpstr>
      <vt:lpstr>PowerPoint Presentation</vt:lpstr>
      <vt:lpstr>PowerPoint Presentation</vt:lpstr>
      <vt:lpstr>Open Targets: Using Genetics and Functional Genomics to Identify and Prioritize Targets for New Medicines</vt:lpstr>
      <vt:lpstr>Agenda for today’s workshop</vt:lpstr>
      <vt:lpstr>High failure rates in drug discovery</vt:lpstr>
      <vt:lpstr> To transform drug discovery through the systematic identification and prioritization of targets</vt:lpstr>
      <vt:lpstr>PowerPoint Presentation</vt:lpstr>
      <vt:lpstr>Unique features in Open Targets Genetics</vt:lpstr>
      <vt:lpstr>Data feeding into Open Targets Genetics</vt:lpstr>
      <vt:lpstr>Data model for Open Targets Genetics</vt:lpstr>
      <vt:lpstr>Workflow of Open Targets Genetics  </vt:lpstr>
      <vt:lpstr>Demo: Open Targets Genetics</vt:lpstr>
      <vt:lpstr>Variant-to-Gene Assignment</vt:lpstr>
      <vt:lpstr>Home page</vt:lpstr>
      <vt:lpstr>Home page - search by gene</vt:lpstr>
      <vt:lpstr>Home page - search by variant</vt:lpstr>
      <vt:lpstr>Home page - search by trait</vt:lpstr>
      <vt:lpstr>Home page - search by trait</vt:lpstr>
      <vt:lpstr>Study page - Manhattan-like view</vt:lpstr>
      <vt:lpstr>Study page - Manhattan-like view</vt:lpstr>
      <vt:lpstr>Study page - Chromosome zoom</vt:lpstr>
      <vt:lpstr>Study page - Chromosome zoom</vt:lpstr>
      <vt:lpstr>Variant page - Assigned genes</vt:lpstr>
      <vt:lpstr>Variant page - Assigned genes</vt:lpstr>
      <vt:lpstr>Variant page - Assigned genes (eQTL tab)</vt:lpstr>
      <vt:lpstr>Variant page - PheWAS</vt:lpstr>
      <vt:lpstr>Variant page - Lead and tag-variant tables</vt:lpstr>
      <vt:lpstr>Variant page - Select gene</vt:lpstr>
      <vt:lpstr>Gene page</vt:lpstr>
      <vt:lpstr>Gene page</vt:lpstr>
      <vt:lpstr>Drug information (Target Validation Platform)</vt:lpstr>
      <vt:lpstr>Variant Page –Link to Locus View</vt:lpstr>
      <vt:lpstr>Locus View</vt:lpstr>
      <vt:lpstr>Locus View - Select gene entity</vt:lpstr>
      <vt:lpstr>Locus View - Select gene entity</vt:lpstr>
      <vt:lpstr>Locus View - Select study entity</vt:lpstr>
      <vt:lpstr>Locus View - Add study entity</vt:lpstr>
      <vt:lpstr>Locus View -  Show fine-mapping only</vt:lpstr>
      <vt:lpstr>Locus View -  Table shows additional information </vt:lpstr>
      <vt:lpstr>Locus View – How to find overlapping loci for specific diseases?</vt:lpstr>
      <vt:lpstr>Study Page - Compare Studies button</vt:lpstr>
      <vt:lpstr>Compare Studies Page</vt:lpstr>
      <vt:lpstr>Compare Studies Page - Add studies</vt:lpstr>
      <vt:lpstr>Compare Studies Page - Add studies</vt:lpstr>
      <vt:lpstr>Compare Studies Page - Add studies</vt:lpstr>
      <vt:lpstr>Compare Studies Page - Shared loci</vt:lpstr>
      <vt:lpstr>Compare Studies Page - Go to Locus View</vt:lpstr>
      <vt:lpstr>Locus View - With 3 studies selected</vt:lpstr>
      <vt:lpstr>Gold Standard Analysis</vt:lpstr>
      <vt:lpstr>Exercises: Open Targets Genetics</vt:lpstr>
      <vt:lpstr>Exercise 1: Using Open Targets to retrospectively demonstrate the role of genetics supporting an existing drug</vt:lpstr>
      <vt:lpstr>Exercise 1: Using Open Targets to retrospectively demonstrate the role of genetics supporting an existing drug</vt:lpstr>
      <vt:lpstr>Exercise 1: Using Open Targets to retrospectively demonstrate the role of genetics supporting an existing drug</vt:lpstr>
      <vt:lpstr>Exercise 1: Using Open Targets to retrospectively demonstrate the role of genetics supporting an existing drug</vt:lpstr>
      <vt:lpstr>Exercise 1: Using Open Targets to retrospectively demonstrate the role of genetics supporting an existing drug</vt:lpstr>
      <vt:lpstr>Exercise 1: Using Open Targets to retrospectively demonstrate the role of genetics supporting an existing drug</vt:lpstr>
      <vt:lpstr>Exercise 1: Using Open Targets to retrospectively demonstrate the role of genetics supporting an existing drug</vt:lpstr>
      <vt:lpstr>Exercise 1: Using Open Targets to retrospectively demonstrate the role of genetics supporting an existing drug</vt:lpstr>
      <vt:lpstr>Exercise 1: Using Open Targets to retrospectively demonstrate the role of genetics supporting an existing drug</vt:lpstr>
      <vt:lpstr>Exercise 1: Using Open Targets to retrospectively demonstrate the role of genetics supporting an existing drug</vt:lpstr>
      <vt:lpstr>Exercise 1: Using Open Targets to retrospectively demonstrate the role of genetics supporting an existing drug</vt:lpstr>
      <vt:lpstr>Exercise 1: Using Open Targets to retrospectively demonstrate the role of genetics supporting an existing drug</vt:lpstr>
      <vt:lpstr>Exercise 1: Using Open Targets to retrospectively demonstrate the role of genetics supporting an existing drug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Variant-to-Gene Assignment</dc:title>
  <cp:lastModifiedBy>Edward Mountjoy</cp:lastModifiedBy>
  <cp:revision>13</cp:revision>
  <dcterms:modified xsi:type="dcterms:W3CDTF">2018-10-18T15:00:49Z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0x0101004AA4F3C556044743831FC95C991AD162</vt:lpwstr>
  </property>
</Properties>
</file>